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86" r:id="rId5"/>
    <p:sldMasterId id="2147483703" r:id="rId6"/>
  </p:sldMasterIdLst>
  <p:notesMasterIdLst>
    <p:notesMasterId r:id="rId19"/>
  </p:notesMasterIdLst>
  <p:sldIdLst>
    <p:sldId id="275" r:id="rId7"/>
    <p:sldId id="5856" r:id="rId8"/>
    <p:sldId id="2147478207" r:id="rId9"/>
    <p:sldId id="2147478197" r:id="rId10"/>
    <p:sldId id="2147478199" r:id="rId11"/>
    <p:sldId id="5860" r:id="rId12"/>
    <p:sldId id="2147478202" r:id="rId13"/>
    <p:sldId id="2147478203" r:id="rId14"/>
    <p:sldId id="2147478204" r:id="rId15"/>
    <p:sldId id="2147478205" r:id="rId16"/>
    <p:sldId id="2147478206"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C7CCC5-3B11-A2C0-F54F-F1D6F60E9426}" name="Natalie Chmiko (MEDC)" initials="NC(" userId="S::chmikon@michigan.org::d4a88bfa-ac66-4c02-a795-6654e77322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88529" autoAdjust="0"/>
  </p:normalViewPr>
  <p:slideViewPr>
    <p:cSldViewPr snapToGrid="0">
      <p:cViewPr varScale="1">
        <p:scale>
          <a:sx n="59" d="100"/>
          <a:sy n="59" d="100"/>
        </p:scale>
        <p:origin x="7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99978-EA0C-4E77-9D7D-38ACE2C967B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55C7616A-370D-4A49-A030-AE4E9131E6C3}">
      <dgm:prSet phldrT="[Text]" custT="1"/>
      <dgm:spPr>
        <a:solidFill>
          <a:schemeClr val="tx2"/>
        </a:solidFill>
      </dgm:spPr>
      <dgm:t>
        <a:bodyPr/>
        <a:lstStyle/>
        <a:p>
          <a:r>
            <a:rPr lang="en-US" sz="2100" dirty="0"/>
            <a:t>MEDC</a:t>
          </a:r>
        </a:p>
      </dgm:t>
    </dgm:pt>
    <dgm:pt modelId="{72E06A5F-3EF5-4D9A-BFCD-B38B64DD671B}" type="parTrans" cxnId="{09D0FDA9-4329-4692-BD43-B7012F47C93D}">
      <dgm:prSet/>
      <dgm:spPr/>
      <dgm:t>
        <a:bodyPr/>
        <a:lstStyle/>
        <a:p>
          <a:endParaRPr lang="en-US"/>
        </a:p>
      </dgm:t>
    </dgm:pt>
    <dgm:pt modelId="{07F67D59-551A-44A1-ABBD-17780C4B59F2}" type="sibTrans" cxnId="{09D0FDA9-4329-4692-BD43-B7012F47C93D}">
      <dgm:prSet/>
      <dgm:spPr/>
      <dgm:t>
        <a:bodyPr/>
        <a:lstStyle/>
        <a:p>
          <a:endParaRPr lang="en-US"/>
        </a:p>
      </dgm:t>
    </dgm:pt>
    <dgm:pt modelId="{5A5DADA2-373E-4757-8951-3A6687D2D954}">
      <dgm:prSet phldrT="[Text]" custT="1"/>
      <dgm:spPr/>
      <dgm:t>
        <a:bodyPr/>
        <a:lstStyle/>
        <a:p>
          <a:r>
            <a:rPr lang="en-US" sz="1100" b="1" dirty="0">
              <a:solidFill>
                <a:schemeClr val="tx2"/>
              </a:solidFill>
            </a:rPr>
            <a:t>EDOs &amp; CDOs</a:t>
          </a:r>
        </a:p>
      </dgm:t>
    </dgm:pt>
    <dgm:pt modelId="{529590E5-F361-4245-B730-271475EE7B9F}" type="parTrans" cxnId="{D6EF7761-064F-498B-AC18-626321F1C399}">
      <dgm:prSet/>
      <dgm:spPr/>
      <dgm:t>
        <a:bodyPr/>
        <a:lstStyle/>
        <a:p>
          <a:endParaRPr lang="en-US"/>
        </a:p>
      </dgm:t>
    </dgm:pt>
    <dgm:pt modelId="{814E2BD4-ED8B-49A0-8C80-F7C762018616}" type="sibTrans" cxnId="{D6EF7761-064F-498B-AC18-626321F1C399}">
      <dgm:prSet/>
      <dgm:spPr/>
      <dgm:t>
        <a:bodyPr/>
        <a:lstStyle/>
        <a:p>
          <a:endParaRPr lang="en-US"/>
        </a:p>
      </dgm:t>
    </dgm:pt>
    <dgm:pt modelId="{9CB4EFE4-4DD9-4897-9C67-71EEBE39C14A}">
      <dgm:prSet phldrT="[Text]" custT="1"/>
      <dgm:spPr/>
      <dgm:t>
        <a:bodyPr/>
        <a:lstStyle/>
        <a:p>
          <a:r>
            <a:rPr lang="en-US" sz="1100" b="1" dirty="0">
              <a:solidFill>
                <a:schemeClr val="tx2"/>
              </a:solidFill>
            </a:rPr>
            <a:t>CDFI’s, Banks &amp; Credit Unions</a:t>
          </a:r>
        </a:p>
      </dgm:t>
    </dgm:pt>
    <dgm:pt modelId="{50A39FCF-A6D8-4E01-8BDE-56BC52582E11}" type="parTrans" cxnId="{8CD96340-E940-4B7B-8F69-24AAAA290958}">
      <dgm:prSet/>
      <dgm:spPr/>
      <dgm:t>
        <a:bodyPr/>
        <a:lstStyle/>
        <a:p>
          <a:endParaRPr lang="en-US"/>
        </a:p>
      </dgm:t>
    </dgm:pt>
    <dgm:pt modelId="{728681AF-B432-4431-AA69-96F5CEE19B2E}" type="sibTrans" cxnId="{8CD96340-E940-4B7B-8F69-24AAAA290958}">
      <dgm:prSet/>
      <dgm:spPr/>
      <dgm:t>
        <a:bodyPr/>
        <a:lstStyle/>
        <a:p>
          <a:endParaRPr lang="en-US"/>
        </a:p>
      </dgm:t>
    </dgm:pt>
    <dgm:pt modelId="{B388B15C-0A1C-498B-B5D2-E21AA84494F0}">
      <dgm:prSet phldrT="[Text]" custT="1"/>
      <dgm:spPr>
        <a:solidFill>
          <a:srgbClr val="FFC000"/>
        </a:solidFill>
      </dgm:spPr>
      <dgm:t>
        <a:bodyPr/>
        <a:lstStyle/>
        <a:p>
          <a:r>
            <a:rPr lang="en-US" sz="1100" b="1" dirty="0">
              <a:solidFill>
                <a:schemeClr val="tx2"/>
              </a:solidFill>
            </a:rPr>
            <a:t>DDAs, Small Town- Rural Municipalities &amp; very small EDOs, CDOs</a:t>
          </a:r>
        </a:p>
      </dgm:t>
    </dgm:pt>
    <dgm:pt modelId="{EAEA3C8E-32F2-4617-B51F-D29E0271EC7B}" type="parTrans" cxnId="{4F4375C6-1445-43A8-B6AF-96A3C9D42AC1}">
      <dgm:prSet/>
      <dgm:spPr/>
      <dgm:t>
        <a:bodyPr/>
        <a:lstStyle/>
        <a:p>
          <a:endParaRPr lang="en-US"/>
        </a:p>
      </dgm:t>
    </dgm:pt>
    <dgm:pt modelId="{859829AA-DFDA-410C-92C0-8C6572CDB1CB}" type="sibTrans" cxnId="{4F4375C6-1445-43A8-B6AF-96A3C9D42AC1}">
      <dgm:prSet/>
      <dgm:spPr/>
      <dgm:t>
        <a:bodyPr/>
        <a:lstStyle/>
        <a:p>
          <a:endParaRPr lang="en-US"/>
        </a:p>
      </dgm:t>
    </dgm:pt>
    <dgm:pt modelId="{E2F38A89-6C17-49FC-962B-3DA4913E0731}">
      <dgm:prSet phldrT="[Text]" custT="1"/>
      <dgm:spPr/>
      <dgm:t>
        <a:bodyPr/>
        <a:lstStyle/>
        <a:p>
          <a:r>
            <a:rPr lang="en-US" sz="1100" b="1" dirty="0">
              <a:solidFill>
                <a:schemeClr val="tx2"/>
              </a:solidFill>
            </a:rPr>
            <a:t>Professional Service Firms</a:t>
          </a:r>
        </a:p>
      </dgm:t>
    </dgm:pt>
    <dgm:pt modelId="{AD72B36A-3D94-45BD-A0C5-8143964FA6B0}" type="sibTrans" cxnId="{7CDF1D59-78A1-45DD-A207-7879224FE726}">
      <dgm:prSet/>
      <dgm:spPr/>
      <dgm:t>
        <a:bodyPr/>
        <a:lstStyle/>
        <a:p>
          <a:endParaRPr lang="en-US"/>
        </a:p>
      </dgm:t>
    </dgm:pt>
    <dgm:pt modelId="{6CBF1CAD-7C4D-4FFB-98F4-6392E366C791}" type="parTrans" cxnId="{7CDF1D59-78A1-45DD-A207-7879224FE726}">
      <dgm:prSet/>
      <dgm:spPr/>
      <dgm:t>
        <a:bodyPr/>
        <a:lstStyle/>
        <a:p>
          <a:endParaRPr lang="en-US"/>
        </a:p>
      </dgm:t>
    </dgm:pt>
    <dgm:pt modelId="{30EC6F0D-CBB8-461E-81CB-5075C2F8E3EA}">
      <dgm:prSet phldrT="[Text]" custT="1"/>
      <dgm:spPr>
        <a:solidFill>
          <a:srgbClr val="FFC000"/>
        </a:solidFill>
      </dgm:spPr>
      <dgm:t>
        <a:bodyPr/>
        <a:lstStyle/>
        <a:p>
          <a:r>
            <a:rPr lang="en-US" sz="1000" b="1" dirty="0">
              <a:solidFill>
                <a:schemeClr val="tx2"/>
              </a:solidFill>
            </a:rPr>
            <a:t>Business Service Organizations &amp; </a:t>
          </a:r>
        </a:p>
        <a:p>
          <a:r>
            <a:rPr lang="en-US" sz="1000" b="1" dirty="0">
              <a:solidFill>
                <a:schemeClr val="tx2"/>
              </a:solidFill>
            </a:rPr>
            <a:t>Cultural-Ethnic Chambers of Commerce </a:t>
          </a:r>
        </a:p>
      </dgm:t>
    </dgm:pt>
    <dgm:pt modelId="{12DBB966-F344-4D2C-B110-CDD4BD7F1E61}" type="parTrans" cxnId="{88760CC7-13C1-44FF-B2D5-4AB72A75FF8D}">
      <dgm:prSet/>
      <dgm:spPr/>
      <dgm:t>
        <a:bodyPr/>
        <a:lstStyle/>
        <a:p>
          <a:endParaRPr lang="en-US"/>
        </a:p>
      </dgm:t>
    </dgm:pt>
    <dgm:pt modelId="{DC69D876-3D6C-42A7-B664-691E17310515}" type="sibTrans" cxnId="{88760CC7-13C1-44FF-B2D5-4AB72A75FF8D}">
      <dgm:prSet/>
      <dgm:spPr/>
      <dgm:t>
        <a:bodyPr/>
        <a:lstStyle/>
        <a:p>
          <a:endParaRPr lang="en-US"/>
        </a:p>
      </dgm:t>
    </dgm:pt>
    <dgm:pt modelId="{9FBE3C7D-2FDD-4037-9508-C815F23BEC21}">
      <dgm:prSet phldrT="[Text]" custT="1"/>
      <dgm:spPr/>
      <dgm:t>
        <a:bodyPr/>
        <a:lstStyle/>
        <a:p>
          <a:r>
            <a:rPr lang="en-US" sz="1100" b="1" dirty="0" err="1">
              <a:solidFill>
                <a:schemeClr val="tx2"/>
              </a:solidFill>
            </a:rPr>
            <a:t>SmartZones</a:t>
          </a:r>
          <a:endParaRPr lang="en-US" sz="1100" b="1" dirty="0">
            <a:solidFill>
              <a:schemeClr val="tx2"/>
            </a:solidFill>
          </a:endParaRPr>
        </a:p>
        <a:p>
          <a:r>
            <a:rPr lang="en-US" sz="1100" b="1" dirty="0">
              <a:solidFill>
                <a:schemeClr val="tx2"/>
              </a:solidFill>
            </a:rPr>
            <a:t> &amp;</a:t>
          </a:r>
        </a:p>
        <a:p>
          <a:r>
            <a:rPr lang="en-US" sz="1100" b="1" dirty="0">
              <a:solidFill>
                <a:schemeClr val="tx2"/>
              </a:solidFill>
            </a:rPr>
            <a:t> Business Accelerators - Incubators</a:t>
          </a:r>
        </a:p>
      </dgm:t>
    </dgm:pt>
    <dgm:pt modelId="{4C550FF1-3952-4483-B053-EE219FF70F3F}" type="parTrans" cxnId="{68D0085C-EA77-4E1D-A038-9E3CA2518391}">
      <dgm:prSet/>
      <dgm:spPr/>
      <dgm:t>
        <a:bodyPr/>
        <a:lstStyle/>
        <a:p>
          <a:endParaRPr lang="en-US"/>
        </a:p>
      </dgm:t>
    </dgm:pt>
    <dgm:pt modelId="{58F73CB6-367E-408D-B427-CB43F1559C57}" type="sibTrans" cxnId="{68D0085C-EA77-4E1D-A038-9E3CA2518391}">
      <dgm:prSet/>
      <dgm:spPr/>
      <dgm:t>
        <a:bodyPr/>
        <a:lstStyle/>
        <a:p>
          <a:endParaRPr lang="en-US"/>
        </a:p>
      </dgm:t>
    </dgm:pt>
    <dgm:pt modelId="{CC1E0D94-525A-46F9-A8F9-77E71CE0CF42}" type="pres">
      <dgm:prSet presAssocID="{B6099978-EA0C-4E77-9D7D-38ACE2C967B0}" presName="cycle" presStyleCnt="0">
        <dgm:presLayoutVars>
          <dgm:chMax val="1"/>
          <dgm:dir/>
          <dgm:animLvl val="ctr"/>
          <dgm:resizeHandles val="exact"/>
        </dgm:presLayoutVars>
      </dgm:prSet>
      <dgm:spPr/>
    </dgm:pt>
    <dgm:pt modelId="{5F12D1A4-0C94-433F-991A-18D8A12CCA03}" type="pres">
      <dgm:prSet presAssocID="{55C7616A-370D-4A49-A030-AE4E9131E6C3}" presName="centerShape" presStyleLbl="node0" presStyleIdx="0" presStyleCnt="1" custScaleX="111416" custScaleY="112135"/>
      <dgm:spPr/>
    </dgm:pt>
    <dgm:pt modelId="{D2217358-7A6D-4F66-B6C9-E16752FA6AF0}" type="pres">
      <dgm:prSet presAssocID="{12DBB966-F344-4D2C-B110-CDD4BD7F1E61}" presName="Name9" presStyleLbl="parChTrans1D2" presStyleIdx="0" presStyleCnt="6"/>
      <dgm:spPr/>
    </dgm:pt>
    <dgm:pt modelId="{D5C827A8-D3C1-4493-AB7F-8F4981CCA1F4}" type="pres">
      <dgm:prSet presAssocID="{12DBB966-F344-4D2C-B110-CDD4BD7F1E61}" presName="connTx" presStyleLbl="parChTrans1D2" presStyleIdx="0" presStyleCnt="6"/>
      <dgm:spPr/>
    </dgm:pt>
    <dgm:pt modelId="{D4EBDD57-1FE4-4F82-8A54-A93163AD4B4A}" type="pres">
      <dgm:prSet presAssocID="{30EC6F0D-CBB8-461E-81CB-5075C2F8E3EA}" presName="node" presStyleLbl="node1" presStyleIdx="0" presStyleCnt="6" custRadScaleRad="106788" custRadScaleInc="-205915">
        <dgm:presLayoutVars>
          <dgm:bulletEnabled val="1"/>
        </dgm:presLayoutVars>
      </dgm:prSet>
      <dgm:spPr/>
    </dgm:pt>
    <dgm:pt modelId="{0F6F4236-3C15-4CDA-9644-1505B3875338}" type="pres">
      <dgm:prSet presAssocID="{529590E5-F361-4245-B730-271475EE7B9F}" presName="Name9" presStyleLbl="parChTrans1D2" presStyleIdx="1" presStyleCnt="6"/>
      <dgm:spPr/>
    </dgm:pt>
    <dgm:pt modelId="{F16DA949-9698-495E-9616-9D7145431BA1}" type="pres">
      <dgm:prSet presAssocID="{529590E5-F361-4245-B730-271475EE7B9F}" presName="connTx" presStyleLbl="parChTrans1D2" presStyleIdx="1" presStyleCnt="6"/>
      <dgm:spPr/>
    </dgm:pt>
    <dgm:pt modelId="{09CC6E7A-754D-4F59-A3C6-D744767F14D2}" type="pres">
      <dgm:prSet presAssocID="{5A5DADA2-373E-4757-8951-3A6687D2D954}" presName="node" presStyleLbl="node1" presStyleIdx="1" presStyleCnt="6">
        <dgm:presLayoutVars>
          <dgm:bulletEnabled val="1"/>
        </dgm:presLayoutVars>
      </dgm:prSet>
      <dgm:spPr/>
    </dgm:pt>
    <dgm:pt modelId="{33E8B764-FA50-4D9A-92C4-019E9E1A235B}" type="pres">
      <dgm:prSet presAssocID="{4C550FF1-3952-4483-B053-EE219FF70F3F}" presName="Name9" presStyleLbl="parChTrans1D2" presStyleIdx="2" presStyleCnt="6"/>
      <dgm:spPr/>
    </dgm:pt>
    <dgm:pt modelId="{CEA6E162-4265-4187-A413-9D32F3300A98}" type="pres">
      <dgm:prSet presAssocID="{4C550FF1-3952-4483-B053-EE219FF70F3F}" presName="connTx" presStyleLbl="parChTrans1D2" presStyleIdx="2" presStyleCnt="6"/>
      <dgm:spPr/>
    </dgm:pt>
    <dgm:pt modelId="{4C4E9582-A1F3-4C88-A504-63ED52D41AA9}" type="pres">
      <dgm:prSet presAssocID="{9FBE3C7D-2FDD-4037-9508-C815F23BEC21}" presName="node" presStyleLbl="node1" presStyleIdx="2" presStyleCnt="6">
        <dgm:presLayoutVars>
          <dgm:bulletEnabled val="1"/>
        </dgm:presLayoutVars>
      </dgm:prSet>
      <dgm:spPr/>
    </dgm:pt>
    <dgm:pt modelId="{5342B18D-E96F-46D9-AD20-F155DA9A9E9C}" type="pres">
      <dgm:prSet presAssocID="{6CBF1CAD-7C4D-4FFB-98F4-6392E366C791}" presName="Name9" presStyleLbl="parChTrans1D2" presStyleIdx="3" presStyleCnt="6"/>
      <dgm:spPr/>
    </dgm:pt>
    <dgm:pt modelId="{9C4D1AA8-8501-45A1-BF3A-F836FB894E5C}" type="pres">
      <dgm:prSet presAssocID="{6CBF1CAD-7C4D-4FFB-98F4-6392E366C791}" presName="connTx" presStyleLbl="parChTrans1D2" presStyleIdx="3" presStyleCnt="6"/>
      <dgm:spPr/>
    </dgm:pt>
    <dgm:pt modelId="{CAAA22BE-40A2-48E2-B821-5DB610EB7EDF}" type="pres">
      <dgm:prSet presAssocID="{E2F38A89-6C17-49FC-962B-3DA4913E0731}" presName="node" presStyleLbl="node1" presStyleIdx="3" presStyleCnt="6">
        <dgm:presLayoutVars>
          <dgm:bulletEnabled val="1"/>
        </dgm:presLayoutVars>
      </dgm:prSet>
      <dgm:spPr/>
    </dgm:pt>
    <dgm:pt modelId="{C25C5C5D-B844-4CAE-A0FA-0E5CB5B8FAFF}" type="pres">
      <dgm:prSet presAssocID="{50A39FCF-A6D8-4E01-8BDE-56BC52582E11}" presName="Name9" presStyleLbl="parChTrans1D2" presStyleIdx="4" presStyleCnt="6"/>
      <dgm:spPr/>
    </dgm:pt>
    <dgm:pt modelId="{F7E887EC-7B66-4722-B06D-4F0CA7624028}" type="pres">
      <dgm:prSet presAssocID="{50A39FCF-A6D8-4E01-8BDE-56BC52582E11}" presName="connTx" presStyleLbl="parChTrans1D2" presStyleIdx="4" presStyleCnt="6"/>
      <dgm:spPr/>
    </dgm:pt>
    <dgm:pt modelId="{FA1B48FA-5B65-4EF6-ADC7-6C647BA9855B}" type="pres">
      <dgm:prSet presAssocID="{9CB4EFE4-4DD9-4897-9C67-71EEBE39C14A}" presName="node" presStyleLbl="node1" presStyleIdx="4" presStyleCnt="6">
        <dgm:presLayoutVars>
          <dgm:bulletEnabled val="1"/>
        </dgm:presLayoutVars>
      </dgm:prSet>
      <dgm:spPr/>
    </dgm:pt>
    <dgm:pt modelId="{90EDFE81-A5BD-4221-8FCD-66F0A01681BA}" type="pres">
      <dgm:prSet presAssocID="{EAEA3C8E-32F2-4617-B51F-D29E0271EC7B}" presName="Name9" presStyleLbl="parChTrans1D2" presStyleIdx="5" presStyleCnt="6"/>
      <dgm:spPr/>
    </dgm:pt>
    <dgm:pt modelId="{69F0790C-A54E-491C-B79B-5DBC3BCD243A}" type="pres">
      <dgm:prSet presAssocID="{EAEA3C8E-32F2-4617-B51F-D29E0271EC7B}" presName="connTx" presStyleLbl="parChTrans1D2" presStyleIdx="5" presStyleCnt="6"/>
      <dgm:spPr/>
    </dgm:pt>
    <dgm:pt modelId="{D4EF9A7F-59A9-4FB9-9C62-984C243E648E}" type="pres">
      <dgm:prSet presAssocID="{B388B15C-0A1C-498B-B5D2-E21AA84494F0}" presName="node" presStyleLbl="node1" presStyleIdx="5" presStyleCnt="6" custRadScaleRad="92635" custRadScaleInc="200000">
        <dgm:presLayoutVars>
          <dgm:bulletEnabled val="1"/>
        </dgm:presLayoutVars>
      </dgm:prSet>
      <dgm:spPr/>
    </dgm:pt>
  </dgm:ptLst>
  <dgm:cxnLst>
    <dgm:cxn modelId="{B229C201-C03B-4784-BB96-17C4FB7CF5EB}" type="presOf" srcId="{9FBE3C7D-2FDD-4037-9508-C815F23BEC21}" destId="{4C4E9582-A1F3-4C88-A504-63ED52D41AA9}" srcOrd="0" destOrd="0" presId="urn:microsoft.com/office/officeart/2005/8/layout/radial1"/>
    <dgm:cxn modelId="{6F179A29-9561-4B85-B3D3-EBB5D6ABFBD6}" type="presOf" srcId="{12DBB966-F344-4D2C-B110-CDD4BD7F1E61}" destId="{D2217358-7A6D-4F66-B6C9-E16752FA6AF0}" srcOrd="0" destOrd="0" presId="urn:microsoft.com/office/officeart/2005/8/layout/radial1"/>
    <dgm:cxn modelId="{349FC33E-B601-43FD-B1C7-B71C85FE3263}" type="presOf" srcId="{4C550FF1-3952-4483-B053-EE219FF70F3F}" destId="{CEA6E162-4265-4187-A413-9D32F3300A98}" srcOrd="1" destOrd="0" presId="urn:microsoft.com/office/officeart/2005/8/layout/radial1"/>
    <dgm:cxn modelId="{8CD96340-E940-4B7B-8F69-24AAAA290958}" srcId="{55C7616A-370D-4A49-A030-AE4E9131E6C3}" destId="{9CB4EFE4-4DD9-4897-9C67-71EEBE39C14A}" srcOrd="4" destOrd="0" parTransId="{50A39FCF-A6D8-4E01-8BDE-56BC52582E11}" sibTransId="{728681AF-B432-4431-AA69-96F5CEE19B2E}"/>
    <dgm:cxn modelId="{63DD5B5B-67B5-43F6-8906-45B605F7675B}" type="presOf" srcId="{50A39FCF-A6D8-4E01-8BDE-56BC52582E11}" destId="{C25C5C5D-B844-4CAE-A0FA-0E5CB5B8FAFF}" srcOrd="0" destOrd="0" presId="urn:microsoft.com/office/officeart/2005/8/layout/radial1"/>
    <dgm:cxn modelId="{68D0085C-EA77-4E1D-A038-9E3CA2518391}" srcId="{55C7616A-370D-4A49-A030-AE4E9131E6C3}" destId="{9FBE3C7D-2FDD-4037-9508-C815F23BEC21}" srcOrd="2" destOrd="0" parTransId="{4C550FF1-3952-4483-B053-EE219FF70F3F}" sibTransId="{58F73CB6-367E-408D-B427-CB43F1559C57}"/>
    <dgm:cxn modelId="{D6EF7761-064F-498B-AC18-626321F1C399}" srcId="{55C7616A-370D-4A49-A030-AE4E9131E6C3}" destId="{5A5DADA2-373E-4757-8951-3A6687D2D954}" srcOrd="1" destOrd="0" parTransId="{529590E5-F361-4245-B730-271475EE7B9F}" sibTransId="{814E2BD4-ED8B-49A0-8C80-F7C762018616}"/>
    <dgm:cxn modelId="{339F6371-76AB-44D5-9305-C00310F997C5}" type="presOf" srcId="{50A39FCF-A6D8-4E01-8BDE-56BC52582E11}" destId="{F7E887EC-7B66-4722-B06D-4F0CA7624028}" srcOrd="1" destOrd="0" presId="urn:microsoft.com/office/officeart/2005/8/layout/radial1"/>
    <dgm:cxn modelId="{7CDF1D59-78A1-45DD-A207-7879224FE726}" srcId="{55C7616A-370D-4A49-A030-AE4E9131E6C3}" destId="{E2F38A89-6C17-49FC-962B-3DA4913E0731}" srcOrd="3" destOrd="0" parTransId="{6CBF1CAD-7C4D-4FFB-98F4-6392E366C791}" sibTransId="{AD72B36A-3D94-45BD-A0C5-8143964FA6B0}"/>
    <dgm:cxn modelId="{FB87BB59-074D-4230-B763-CD8D6875D819}" type="presOf" srcId="{55C7616A-370D-4A49-A030-AE4E9131E6C3}" destId="{5F12D1A4-0C94-433F-991A-18D8A12CCA03}" srcOrd="0" destOrd="0" presId="urn:microsoft.com/office/officeart/2005/8/layout/radial1"/>
    <dgm:cxn modelId="{992EDC7A-830C-41BD-A562-5E5875ED2363}" type="presOf" srcId="{6CBF1CAD-7C4D-4FFB-98F4-6392E366C791}" destId="{5342B18D-E96F-46D9-AD20-F155DA9A9E9C}" srcOrd="0" destOrd="0" presId="urn:microsoft.com/office/officeart/2005/8/layout/radial1"/>
    <dgm:cxn modelId="{FF837787-F0E6-4871-AC80-EA89F017F7A8}" type="presOf" srcId="{B6099978-EA0C-4E77-9D7D-38ACE2C967B0}" destId="{CC1E0D94-525A-46F9-A8F9-77E71CE0CF42}" srcOrd="0" destOrd="0" presId="urn:microsoft.com/office/officeart/2005/8/layout/radial1"/>
    <dgm:cxn modelId="{A5D8018C-CDAC-4BE4-BE8E-9DD9A40C8A9A}" type="presOf" srcId="{EAEA3C8E-32F2-4617-B51F-D29E0271EC7B}" destId="{69F0790C-A54E-491C-B79B-5DBC3BCD243A}" srcOrd="1" destOrd="0" presId="urn:microsoft.com/office/officeart/2005/8/layout/radial1"/>
    <dgm:cxn modelId="{6E6FB990-46F3-4B20-BE21-618AE1F92586}" type="presOf" srcId="{529590E5-F361-4245-B730-271475EE7B9F}" destId="{F16DA949-9698-495E-9616-9D7145431BA1}" srcOrd="1" destOrd="0" presId="urn:microsoft.com/office/officeart/2005/8/layout/radial1"/>
    <dgm:cxn modelId="{8EF1D59F-B4C1-4D6A-A45A-CC025CE8E0C7}" type="presOf" srcId="{6CBF1CAD-7C4D-4FFB-98F4-6392E366C791}" destId="{9C4D1AA8-8501-45A1-BF3A-F836FB894E5C}" srcOrd="1" destOrd="0" presId="urn:microsoft.com/office/officeart/2005/8/layout/radial1"/>
    <dgm:cxn modelId="{C800A3A3-6EB0-451F-99B0-0DD6AA7EAF72}" type="presOf" srcId="{5A5DADA2-373E-4757-8951-3A6687D2D954}" destId="{09CC6E7A-754D-4F59-A3C6-D744767F14D2}" srcOrd="0" destOrd="0" presId="urn:microsoft.com/office/officeart/2005/8/layout/radial1"/>
    <dgm:cxn modelId="{09D0FDA9-4329-4692-BD43-B7012F47C93D}" srcId="{B6099978-EA0C-4E77-9D7D-38ACE2C967B0}" destId="{55C7616A-370D-4A49-A030-AE4E9131E6C3}" srcOrd="0" destOrd="0" parTransId="{72E06A5F-3EF5-4D9A-BFCD-B38B64DD671B}" sibTransId="{07F67D59-551A-44A1-ABBD-17780C4B59F2}"/>
    <dgm:cxn modelId="{6D2C13B9-BFB7-413F-AB12-F3AC4A6D77CA}" type="presOf" srcId="{4C550FF1-3952-4483-B053-EE219FF70F3F}" destId="{33E8B764-FA50-4D9A-92C4-019E9E1A235B}" srcOrd="0" destOrd="0" presId="urn:microsoft.com/office/officeart/2005/8/layout/radial1"/>
    <dgm:cxn modelId="{AA08FFBE-7B0D-4394-9BD1-40B4815670BC}" type="presOf" srcId="{B388B15C-0A1C-498B-B5D2-E21AA84494F0}" destId="{D4EF9A7F-59A9-4FB9-9C62-984C243E648E}" srcOrd="0" destOrd="0" presId="urn:microsoft.com/office/officeart/2005/8/layout/radial1"/>
    <dgm:cxn modelId="{4F4375C6-1445-43A8-B6AF-96A3C9D42AC1}" srcId="{55C7616A-370D-4A49-A030-AE4E9131E6C3}" destId="{B388B15C-0A1C-498B-B5D2-E21AA84494F0}" srcOrd="5" destOrd="0" parTransId="{EAEA3C8E-32F2-4617-B51F-D29E0271EC7B}" sibTransId="{859829AA-DFDA-410C-92C0-8C6572CDB1CB}"/>
    <dgm:cxn modelId="{88760CC7-13C1-44FF-B2D5-4AB72A75FF8D}" srcId="{55C7616A-370D-4A49-A030-AE4E9131E6C3}" destId="{30EC6F0D-CBB8-461E-81CB-5075C2F8E3EA}" srcOrd="0" destOrd="0" parTransId="{12DBB966-F344-4D2C-B110-CDD4BD7F1E61}" sibTransId="{DC69D876-3D6C-42A7-B664-691E17310515}"/>
    <dgm:cxn modelId="{5D3C14D1-8C5F-466C-8E6D-F5A0C9159EE4}" type="presOf" srcId="{529590E5-F361-4245-B730-271475EE7B9F}" destId="{0F6F4236-3C15-4CDA-9644-1505B3875338}" srcOrd="0" destOrd="0" presId="urn:microsoft.com/office/officeart/2005/8/layout/radial1"/>
    <dgm:cxn modelId="{F9D92EE5-258E-42AB-9753-B2E92B0319DA}" type="presOf" srcId="{EAEA3C8E-32F2-4617-B51F-D29E0271EC7B}" destId="{90EDFE81-A5BD-4221-8FCD-66F0A01681BA}" srcOrd="0" destOrd="0" presId="urn:microsoft.com/office/officeart/2005/8/layout/radial1"/>
    <dgm:cxn modelId="{5F0739EB-CE04-439E-B091-FCFACD821F2D}" type="presOf" srcId="{E2F38A89-6C17-49FC-962B-3DA4913E0731}" destId="{CAAA22BE-40A2-48E2-B821-5DB610EB7EDF}" srcOrd="0" destOrd="0" presId="urn:microsoft.com/office/officeart/2005/8/layout/radial1"/>
    <dgm:cxn modelId="{52F684ED-1261-488A-B4FC-3F4FFE023D41}" type="presOf" srcId="{12DBB966-F344-4D2C-B110-CDD4BD7F1E61}" destId="{D5C827A8-D3C1-4493-AB7F-8F4981CCA1F4}" srcOrd="1" destOrd="0" presId="urn:microsoft.com/office/officeart/2005/8/layout/radial1"/>
    <dgm:cxn modelId="{DE5B61EE-9A93-42C5-8C79-5749986EC6FD}" type="presOf" srcId="{9CB4EFE4-4DD9-4897-9C67-71EEBE39C14A}" destId="{FA1B48FA-5B65-4EF6-ADC7-6C647BA9855B}" srcOrd="0" destOrd="0" presId="urn:microsoft.com/office/officeart/2005/8/layout/radial1"/>
    <dgm:cxn modelId="{29718BF5-4A1F-4651-9F76-B51C1B8E4371}" type="presOf" srcId="{30EC6F0D-CBB8-461E-81CB-5075C2F8E3EA}" destId="{D4EBDD57-1FE4-4F82-8A54-A93163AD4B4A}" srcOrd="0" destOrd="0" presId="urn:microsoft.com/office/officeart/2005/8/layout/radial1"/>
    <dgm:cxn modelId="{37DBAF55-B223-4284-846A-F6C43D95FC39}" type="presParOf" srcId="{CC1E0D94-525A-46F9-A8F9-77E71CE0CF42}" destId="{5F12D1A4-0C94-433F-991A-18D8A12CCA03}" srcOrd="0" destOrd="0" presId="urn:microsoft.com/office/officeart/2005/8/layout/radial1"/>
    <dgm:cxn modelId="{13C925C3-2803-43E8-8921-F77D754F5465}" type="presParOf" srcId="{CC1E0D94-525A-46F9-A8F9-77E71CE0CF42}" destId="{D2217358-7A6D-4F66-B6C9-E16752FA6AF0}" srcOrd="1" destOrd="0" presId="urn:microsoft.com/office/officeart/2005/8/layout/radial1"/>
    <dgm:cxn modelId="{D96F850A-7BB6-487E-AC76-CFB6206D33D7}" type="presParOf" srcId="{D2217358-7A6D-4F66-B6C9-E16752FA6AF0}" destId="{D5C827A8-D3C1-4493-AB7F-8F4981CCA1F4}" srcOrd="0" destOrd="0" presId="urn:microsoft.com/office/officeart/2005/8/layout/radial1"/>
    <dgm:cxn modelId="{1AD5AE61-C983-46EF-9BD4-1BF89469743C}" type="presParOf" srcId="{CC1E0D94-525A-46F9-A8F9-77E71CE0CF42}" destId="{D4EBDD57-1FE4-4F82-8A54-A93163AD4B4A}" srcOrd="2" destOrd="0" presId="urn:microsoft.com/office/officeart/2005/8/layout/radial1"/>
    <dgm:cxn modelId="{FC6A4760-5692-41CE-8958-1CCD2DFAFD3E}" type="presParOf" srcId="{CC1E0D94-525A-46F9-A8F9-77E71CE0CF42}" destId="{0F6F4236-3C15-4CDA-9644-1505B3875338}" srcOrd="3" destOrd="0" presId="urn:microsoft.com/office/officeart/2005/8/layout/radial1"/>
    <dgm:cxn modelId="{BAB4DD5A-4600-4F7E-8575-BF74AA7FA437}" type="presParOf" srcId="{0F6F4236-3C15-4CDA-9644-1505B3875338}" destId="{F16DA949-9698-495E-9616-9D7145431BA1}" srcOrd="0" destOrd="0" presId="urn:microsoft.com/office/officeart/2005/8/layout/radial1"/>
    <dgm:cxn modelId="{FB76BDD4-82DB-43D1-8278-A4641288459C}" type="presParOf" srcId="{CC1E0D94-525A-46F9-A8F9-77E71CE0CF42}" destId="{09CC6E7A-754D-4F59-A3C6-D744767F14D2}" srcOrd="4" destOrd="0" presId="urn:microsoft.com/office/officeart/2005/8/layout/radial1"/>
    <dgm:cxn modelId="{2908B6A2-38EA-465C-91D5-2E6AEAE682C3}" type="presParOf" srcId="{CC1E0D94-525A-46F9-A8F9-77E71CE0CF42}" destId="{33E8B764-FA50-4D9A-92C4-019E9E1A235B}" srcOrd="5" destOrd="0" presId="urn:microsoft.com/office/officeart/2005/8/layout/radial1"/>
    <dgm:cxn modelId="{92ED5001-F19E-492E-9D8B-368D708F4605}" type="presParOf" srcId="{33E8B764-FA50-4D9A-92C4-019E9E1A235B}" destId="{CEA6E162-4265-4187-A413-9D32F3300A98}" srcOrd="0" destOrd="0" presId="urn:microsoft.com/office/officeart/2005/8/layout/radial1"/>
    <dgm:cxn modelId="{0A56BB6E-7221-4EC6-838E-A1C8ADA2F54A}" type="presParOf" srcId="{CC1E0D94-525A-46F9-A8F9-77E71CE0CF42}" destId="{4C4E9582-A1F3-4C88-A504-63ED52D41AA9}" srcOrd="6" destOrd="0" presId="urn:microsoft.com/office/officeart/2005/8/layout/radial1"/>
    <dgm:cxn modelId="{FF599B63-BD19-4345-A3B6-F59BD47EC684}" type="presParOf" srcId="{CC1E0D94-525A-46F9-A8F9-77E71CE0CF42}" destId="{5342B18D-E96F-46D9-AD20-F155DA9A9E9C}" srcOrd="7" destOrd="0" presId="urn:microsoft.com/office/officeart/2005/8/layout/radial1"/>
    <dgm:cxn modelId="{B15AC12F-EEBB-4DAA-82DE-F3B5F6938C31}" type="presParOf" srcId="{5342B18D-E96F-46D9-AD20-F155DA9A9E9C}" destId="{9C4D1AA8-8501-45A1-BF3A-F836FB894E5C}" srcOrd="0" destOrd="0" presId="urn:microsoft.com/office/officeart/2005/8/layout/radial1"/>
    <dgm:cxn modelId="{4E6D0263-8EEB-4DA5-8218-1F49DFC8A599}" type="presParOf" srcId="{CC1E0D94-525A-46F9-A8F9-77E71CE0CF42}" destId="{CAAA22BE-40A2-48E2-B821-5DB610EB7EDF}" srcOrd="8" destOrd="0" presId="urn:microsoft.com/office/officeart/2005/8/layout/radial1"/>
    <dgm:cxn modelId="{DCF25FCD-E644-45B2-97E0-EA364A18C15A}" type="presParOf" srcId="{CC1E0D94-525A-46F9-A8F9-77E71CE0CF42}" destId="{C25C5C5D-B844-4CAE-A0FA-0E5CB5B8FAFF}" srcOrd="9" destOrd="0" presId="urn:microsoft.com/office/officeart/2005/8/layout/radial1"/>
    <dgm:cxn modelId="{DD623387-1E17-4BD4-BC95-948DA7660801}" type="presParOf" srcId="{C25C5C5D-B844-4CAE-A0FA-0E5CB5B8FAFF}" destId="{F7E887EC-7B66-4722-B06D-4F0CA7624028}" srcOrd="0" destOrd="0" presId="urn:microsoft.com/office/officeart/2005/8/layout/radial1"/>
    <dgm:cxn modelId="{34E2FEE1-7A46-4A78-B5E8-965DC95D2466}" type="presParOf" srcId="{CC1E0D94-525A-46F9-A8F9-77E71CE0CF42}" destId="{FA1B48FA-5B65-4EF6-ADC7-6C647BA9855B}" srcOrd="10" destOrd="0" presId="urn:microsoft.com/office/officeart/2005/8/layout/radial1"/>
    <dgm:cxn modelId="{74872D01-C849-4E55-9170-1B163A67F578}" type="presParOf" srcId="{CC1E0D94-525A-46F9-A8F9-77E71CE0CF42}" destId="{90EDFE81-A5BD-4221-8FCD-66F0A01681BA}" srcOrd="11" destOrd="0" presId="urn:microsoft.com/office/officeart/2005/8/layout/radial1"/>
    <dgm:cxn modelId="{7A5AA94F-D973-4961-A079-7132A5E6AB04}" type="presParOf" srcId="{90EDFE81-A5BD-4221-8FCD-66F0A01681BA}" destId="{69F0790C-A54E-491C-B79B-5DBC3BCD243A}" srcOrd="0" destOrd="0" presId="urn:microsoft.com/office/officeart/2005/8/layout/radial1"/>
    <dgm:cxn modelId="{92C4A2F1-ACEF-4110-8C72-A6A4C2AE946D}" type="presParOf" srcId="{CC1E0D94-525A-46F9-A8F9-77E71CE0CF42}" destId="{D4EF9A7F-59A9-4FB9-9C62-984C243E648E}"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2D1A4-0C94-433F-991A-18D8A12CCA03}">
      <dsp:nvSpPr>
        <dsp:cNvPr id="0" name=""/>
        <dsp:cNvSpPr/>
      </dsp:nvSpPr>
      <dsp:spPr>
        <a:xfrm>
          <a:off x="3319259" y="1679949"/>
          <a:ext cx="1489480" cy="1499092"/>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MEDC</a:t>
          </a:r>
        </a:p>
      </dsp:txBody>
      <dsp:txXfrm>
        <a:off x="3537388" y="1899486"/>
        <a:ext cx="1053222" cy="1060018"/>
      </dsp:txXfrm>
    </dsp:sp>
    <dsp:sp modelId="{D2217358-7A6D-4F66-B6C9-E16752FA6AF0}">
      <dsp:nvSpPr>
        <dsp:cNvPr id="0" name=""/>
        <dsp:cNvSpPr/>
      </dsp:nvSpPr>
      <dsp:spPr>
        <a:xfrm rot="12493530">
          <a:off x="2989360" y="1956997"/>
          <a:ext cx="443906" cy="29605"/>
        </a:xfrm>
        <a:custGeom>
          <a:avLst/>
          <a:gdLst/>
          <a:ahLst/>
          <a:cxnLst/>
          <a:rect l="0" t="0" r="0" b="0"/>
          <a:pathLst>
            <a:path>
              <a:moveTo>
                <a:pt x="0" y="14802"/>
              </a:moveTo>
              <a:lnTo>
                <a:pt x="443906"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00215" y="1960702"/>
        <a:ext cx="22195" cy="22195"/>
      </dsp:txXfrm>
    </dsp:sp>
    <dsp:sp modelId="{D4EBDD57-1FE4-4F82-8A54-A93163AD4B4A}">
      <dsp:nvSpPr>
        <dsp:cNvPr id="0" name=""/>
        <dsp:cNvSpPr/>
      </dsp:nvSpPr>
      <dsp:spPr>
        <a:xfrm>
          <a:off x="1758368" y="882266"/>
          <a:ext cx="1336864" cy="133686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2"/>
              </a:solidFill>
            </a:rPr>
            <a:t>Business Service Organizations &amp; </a:t>
          </a:r>
        </a:p>
        <a:p>
          <a:pPr marL="0" lvl="0" indent="0" algn="ctr" defTabSz="444500">
            <a:lnSpc>
              <a:spcPct val="90000"/>
            </a:lnSpc>
            <a:spcBef>
              <a:spcPct val="0"/>
            </a:spcBef>
            <a:spcAft>
              <a:spcPct val="35000"/>
            </a:spcAft>
            <a:buNone/>
          </a:pPr>
          <a:r>
            <a:rPr lang="en-US" sz="1000" b="1" kern="1200" dirty="0">
              <a:solidFill>
                <a:schemeClr val="tx2"/>
              </a:solidFill>
            </a:rPr>
            <a:t>Cultural-Ethnic Chambers of Commerce </a:t>
          </a:r>
        </a:p>
      </dsp:txBody>
      <dsp:txXfrm>
        <a:off x="1954147" y="1078045"/>
        <a:ext cx="945306" cy="945306"/>
      </dsp:txXfrm>
    </dsp:sp>
    <dsp:sp modelId="{0F6F4236-3C15-4CDA-9644-1505B3875338}">
      <dsp:nvSpPr>
        <dsp:cNvPr id="0" name=""/>
        <dsp:cNvSpPr/>
      </dsp:nvSpPr>
      <dsp:spPr>
        <a:xfrm rot="19800000">
          <a:off x="4688181" y="1960309"/>
          <a:ext cx="325666" cy="29605"/>
        </a:xfrm>
        <a:custGeom>
          <a:avLst/>
          <a:gdLst/>
          <a:ahLst/>
          <a:cxnLst/>
          <a:rect l="0" t="0" r="0" b="0"/>
          <a:pathLst>
            <a:path>
              <a:moveTo>
                <a:pt x="0" y="14802"/>
              </a:moveTo>
              <a:lnTo>
                <a:pt x="325666"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2873" y="1966970"/>
        <a:ext cx="16283" cy="16283"/>
      </dsp:txXfrm>
    </dsp:sp>
    <dsp:sp modelId="{09CC6E7A-754D-4F59-A3C6-D744767F14D2}">
      <dsp:nvSpPr>
        <dsp:cNvPr id="0" name=""/>
        <dsp:cNvSpPr/>
      </dsp:nvSpPr>
      <dsp:spPr>
        <a:xfrm>
          <a:off x="4902479" y="891047"/>
          <a:ext cx="1336864" cy="1336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rPr>
            <a:t>EDOs &amp; CDOs</a:t>
          </a:r>
        </a:p>
      </dsp:txBody>
      <dsp:txXfrm>
        <a:off x="5098258" y="1086826"/>
        <a:ext cx="945306" cy="945306"/>
      </dsp:txXfrm>
    </dsp:sp>
    <dsp:sp modelId="{33E8B764-FA50-4D9A-92C4-019E9E1A235B}">
      <dsp:nvSpPr>
        <dsp:cNvPr id="0" name=""/>
        <dsp:cNvSpPr/>
      </dsp:nvSpPr>
      <dsp:spPr>
        <a:xfrm rot="1800000">
          <a:off x="4688181" y="2869075"/>
          <a:ext cx="325666" cy="29605"/>
        </a:xfrm>
        <a:custGeom>
          <a:avLst/>
          <a:gdLst/>
          <a:ahLst/>
          <a:cxnLst/>
          <a:rect l="0" t="0" r="0" b="0"/>
          <a:pathLst>
            <a:path>
              <a:moveTo>
                <a:pt x="0" y="14802"/>
              </a:moveTo>
              <a:lnTo>
                <a:pt x="325666"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2873" y="2875737"/>
        <a:ext cx="16283" cy="16283"/>
      </dsp:txXfrm>
    </dsp:sp>
    <dsp:sp modelId="{4C4E9582-A1F3-4C88-A504-63ED52D41AA9}">
      <dsp:nvSpPr>
        <dsp:cNvPr id="0" name=""/>
        <dsp:cNvSpPr/>
      </dsp:nvSpPr>
      <dsp:spPr>
        <a:xfrm>
          <a:off x="4902479" y="2631079"/>
          <a:ext cx="1336864" cy="1336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2"/>
              </a:solidFill>
            </a:rPr>
            <a:t>SmartZones</a:t>
          </a:r>
          <a:endParaRPr lang="en-US" sz="1100" b="1" kern="1200" dirty="0">
            <a:solidFill>
              <a:schemeClr val="tx2"/>
            </a:solidFill>
          </a:endParaRPr>
        </a:p>
        <a:p>
          <a:pPr marL="0" lvl="0" indent="0" algn="ctr" defTabSz="488950">
            <a:lnSpc>
              <a:spcPct val="90000"/>
            </a:lnSpc>
            <a:spcBef>
              <a:spcPct val="0"/>
            </a:spcBef>
            <a:spcAft>
              <a:spcPct val="35000"/>
            </a:spcAft>
            <a:buNone/>
          </a:pPr>
          <a:r>
            <a:rPr lang="en-US" sz="1100" b="1" kern="1200" dirty="0">
              <a:solidFill>
                <a:schemeClr val="tx2"/>
              </a:solidFill>
            </a:rPr>
            <a:t> &amp;</a:t>
          </a:r>
        </a:p>
        <a:p>
          <a:pPr marL="0" lvl="0" indent="0" algn="ctr" defTabSz="488950">
            <a:lnSpc>
              <a:spcPct val="90000"/>
            </a:lnSpc>
            <a:spcBef>
              <a:spcPct val="0"/>
            </a:spcBef>
            <a:spcAft>
              <a:spcPct val="35000"/>
            </a:spcAft>
            <a:buNone/>
          </a:pPr>
          <a:r>
            <a:rPr lang="en-US" sz="1100" b="1" kern="1200" dirty="0">
              <a:solidFill>
                <a:schemeClr val="tx2"/>
              </a:solidFill>
            </a:rPr>
            <a:t> Business Accelerators - Incubators</a:t>
          </a:r>
        </a:p>
      </dsp:txBody>
      <dsp:txXfrm>
        <a:off x="5098258" y="2826858"/>
        <a:ext cx="945306" cy="945306"/>
      </dsp:txXfrm>
    </dsp:sp>
    <dsp:sp modelId="{5342B18D-E96F-46D9-AD20-F155DA9A9E9C}">
      <dsp:nvSpPr>
        <dsp:cNvPr id="0" name=""/>
        <dsp:cNvSpPr/>
      </dsp:nvSpPr>
      <dsp:spPr>
        <a:xfrm rot="5400000">
          <a:off x="3902973" y="3325265"/>
          <a:ext cx="322053" cy="29605"/>
        </a:xfrm>
        <a:custGeom>
          <a:avLst/>
          <a:gdLst/>
          <a:ahLst/>
          <a:cxnLst/>
          <a:rect l="0" t="0" r="0" b="0"/>
          <a:pathLst>
            <a:path>
              <a:moveTo>
                <a:pt x="0" y="14802"/>
              </a:moveTo>
              <a:lnTo>
                <a:pt x="322053"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5948" y="3332017"/>
        <a:ext cx="16102" cy="16102"/>
      </dsp:txXfrm>
    </dsp:sp>
    <dsp:sp modelId="{CAAA22BE-40A2-48E2-B821-5DB610EB7EDF}">
      <dsp:nvSpPr>
        <dsp:cNvPr id="0" name=""/>
        <dsp:cNvSpPr/>
      </dsp:nvSpPr>
      <dsp:spPr>
        <a:xfrm>
          <a:off x="3395567" y="3501095"/>
          <a:ext cx="1336864" cy="1336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rPr>
            <a:t>Professional Service Firms</a:t>
          </a:r>
        </a:p>
      </dsp:txBody>
      <dsp:txXfrm>
        <a:off x="3591346" y="3696874"/>
        <a:ext cx="945306" cy="945306"/>
      </dsp:txXfrm>
    </dsp:sp>
    <dsp:sp modelId="{C25C5C5D-B844-4CAE-A0FA-0E5CB5B8FAFF}">
      <dsp:nvSpPr>
        <dsp:cNvPr id="0" name=""/>
        <dsp:cNvSpPr/>
      </dsp:nvSpPr>
      <dsp:spPr>
        <a:xfrm rot="9000000">
          <a:off x="3114151" y="2869075"/>
          <a:ext cx="325666" cy="29605"/>
        </a:xfrm>
        <a:custGeom>
          <a:avLst/>
          <a:gdLst/>
          <a:ahLst/>
          <a:cxnLst/>
          <a:rect l="0" t="0" r="0" b="0"/>
          <a:pathLst>
            <a:path>
              <a:moveTo>
                <a:pt x="0" y="14802"/>
              </a:moveTo>
              <a:lnTo>
                <a:pt x="325666"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68843" y="2875737"/>
        <a:ext cx="16283" cy="16283"/>
      </dsp:txXfrm>
    </dsp:sp>
    <dsp:sp modelId="{FA1B48FA-5B65-4EF6-ADC7-6C647BA9855B}">
      <dsp:nvSpPr>
        <dsp:cNvPr id="0" name=""/>
        <dsp:cNvSpPr/>
      </dsp:nvSpPr>
      <dsp:spPr>
        <a:xfrm>
          <a:off x="1888656" y="2631079"/>
          <a:ext cx="1336864" cy="1336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rPr>
            <a:t>CDFI’s, Banks &amp; Credit Unions</a:t>
          </a:r>
        </a:p>
      </dsp:txBody>
      <dsp:txXfrm>
        <a:off x="2084435" y="2826858"/>
        <a:ext cx="945306" cy="945306"/>
      </dsp:txXfrm>
    </dsp:sp>
    <dsp:sp modelId="{90EDFE81-A5BD-4221-8FCD-66F0A01681BA}">
      <dsp:nvSpPr>
        <dsp:cNvPr id="0" name=""/>
        <dsp:cNvSpPr/>
      </dsp:nvSpPr>
      <dsp:spPr>
        <a:xfrm rot="16200000">
          <a:off x="3967049" y="1568196"/>
          <a:ext cx="193900" cy="29605"/>
        </a:xfrm>
        <a:custGeom>
          <a:avLst/>
          <a:gdLst/>
          <a:ahLst/>
          <a:cxnLst/>
          <a:rect l="0" t="0" r="0" b="0"/>
          <a:pathLst>
            <a:path>
              <a:moveTo>
                <a:pt x="0" y="14802"/>
              </a:moveTo>
              <a:lnTo>
                <a:pt x="193900"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9152" y="1578151"/>
        <a:ext cx="9695" cy="9695"/>
      </dsp:txXfrm>
    </dsp:sp>
    <dsp:sp modelId="{D4EF9A7F-59A9-4FB9-9C62-984C243E648E}">
      <dsp:nvSpPr>
        <dsp:cNvPr id="0" name=""/>
        <dsp:cNvSpPr/>
      </dsp:nvSpPr>
      <dsp:spPr>
        <a:xfrm>
          <a:off x="3395567" y="149184"/>
          <a:ext cx="1336864" cy="133686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rPr>
            <a:t>DDAs, Small Town- Rural Municipalities &amp; very small EDOs, CDOs</a:t>
          </a:r>
        </a:p>
      </dsp:txBody>
      <dsp:txXfrm>
        <a:off x="3591346" y="344963"/>
        <a:ext cx="945306" cy="94530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BA96F-7641-4F02-AFA8-6ED4186E68DC}"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8E7E1-794E-4DCB-BB41-86F444999B14}" type="slidenum">
              <a:rPr lang="en-US" smtClean="0"/>
              <a:t>‹#›</a:t>
            </a:fld>
            <a:endParaRPr lang="en-US"/>
          </a:p>
        </p:txBody>
      </p:sp>
    </p:spTree>
    <p:extLst>
      <p:ext uri="{BB962C8B-B14F-4D97-AF65-F5344CB8AC3E}">
        <p14:creationId xmlns:p14="http://schemas.microsoft.com/office/powerpoint/2010/main" val="211105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E8B90-3CF0-4AA0-8DD9-0F54FE0899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04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NATALIE</a:t>
            </a:r>
          </a:p>
        </p:txBody>
      </p:sp>
      <p:sp>
        <p:nvSpPr>
          <p:cNvPr id="4" name="Slide Number Placeholder 3"/>
          <p:cNvSpPr>
            <a:spLocks noGrp="1"/>
          </p:cNvSpPr>
          <p:nvPr>
            <p:ph type="sldNum" sz="quarter" idx="5"/>
          </p:nvPr>
        </p:nvSpPr>
        <p:spPr/>
        <p:txBody>
          <a:bodyPr/>
          <a:lstStyle/>
          <a:p>
            <a:fld id="{4918E7E1-794E-4DCB-BB41-86F444999B14}" type="slidenum">
              <a:rPr lang="en-US" smtClean="0"/>
              <a:t>10</a:t>
            </a:fld>
            <a:endParaRPr lang="en-US" dirty="0"/>
          </a:p>
        </p:txBody>
      </p:sp>
    </p:spTree>
    <p:extLst>
      <p:ext uri="{BB962C8B-B14F-4D97-AF65-F5344CB8AC3E}">
        <p14:creationId xmlns:p14="http://schemas.microsoft.com/office/powerpoint/2010/main" val="109737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NATALIE</a:t>
            </a:r>
          </a:p>
        </p:txBody>
      </p:sp>
      <p:sp>
        <p:nvSpPr>
          <p:cNvPr id="4" name="Slide Number Placeholder 3"/>
          <p:cNvSpPr>
            <a:spLocks noGrp="1"/>
          </p:cNvSpPr>
          <p:nvPr>
            <p:ph type="sldNum" sz="quarter" idx="5"/>
          </p:nvPr>
        </p:nvSpPr>
        <p:spPr/>
        <p:txBody>
          <a:bodyPr/>
          <a:lstStyle/>
          <a:p>
            <a:fld id="{4918E7E1-794E-4DCB-BB41-86F444999B14}" type="slidenum">
              <a:rPr lang="en-US" smtClean="0"/>
              <a:t>11</a:t>
            </a:fld>
            <a:endParaRPr lang="en-US" dirty="0"/>
          </a:p>
        </p:txBody>
      </p:sp>
    </p:spTree>
    <p:extLst>
      <p:ext uri="{BB962C8B-B14F-4D97-AF65-F5344CB8AC3E}">
        <p14:creationId xmlns:p14="http://schemas.microsoft.com/office/powerpoint/2010/main" val="191667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resource finder?</a:t>
            </a:r>
          </a:p>
        </p:txBody>
      </p:sp>
      <p:sp>
        <p:nvSpPr>
          <p:cNvPr id="4" name="Slide Number Placeholder 3"/>
          <p:cNvSpPr>
            <a:spLocks noGrp="1"/>
          </p:cNvSpPr>
          <p:nvPr>
            <p:ph type="sldNum" sz="quarter" idx="5"/>
          </p:nvPr>
        </p:nvSpPr>
        <p:spPr/>
        <p:txBody>
          <a:bodyPr/>
          <a:lstStyle/>
          <a:p>
            <a:fld id="{4918E7E1-794E-4DCB-BB41-86F444999B14}" type="slidenum">
              <a:rPr lang="en-US" smtClean="0"/>
              <a:t>12</a:t>
            </a:fld>
            <a:endParaRPr lang="en-US"/>
          </a:p>
        </p:txBody>
      </p:sp>
    </p:spTree>
    <p:extLst>
      <p:ext uri="{BB962C8B-B14F-4D97-AF65-F5344CB8AC3E}">
        <p14:creationId xmlns:p14="http://schemas.microsoft.com/office/powerpoint/2010/main" val="167096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258346" y="4250151"/>
            <a:ext cx="6850146" cy="4018536"/>
          </a:xfrm>
        </p:spPr>
        <p:txBody>
          <a:bodyPr/>
          <a:lstStyle/>
          <a:p>
            <a:pPr marL="0" marR="0">
              <a:lnSpc>
                <a:spcPct val="107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AMY</a:t>
            </a:r>
          </a:p>
          <a:p>
            <a:pPr marL="0" marR="0">
              <a:lnSpc>
                <a:spcPct val="107000"/>
              </a:lnSpc>
              <a:spcBef>
                <a:spcPts val="0"/>
              </a:spcBef>
              <a:spcAft>
                <a:spcPts val="800"/>
              </a:spcAft>
            </a:pPr>
            <a:endParaRPr lang="en-US" sz="11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SLIDE 2: MEDC SUPPORTS BUSINESSES AND COMMUNITIES STATEWIDE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MEDC is Michigan’s lead advocate for business development, job awareness and community development, with the focus on growing Michigan’s economy and promoting Michigan’s reputation as a world-class business location and travel destination.</a:t>
            </a:r>
          </a:p>
          <a:p>
            <a:pPr marL="2286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set out to accomplish this mission by focusing our efforts around five strategic focus areas:</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Attract, retain and support businesses</a:t>
            </a:r>
          </a:p>
          <a:p>
            <a:pPr marL="742950" marR="0" lvl="1" indent="-285750">
              <a:lnSpc>
                <a:spcPct val="107000"/>
              </a:lnSpc>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Foster high-wage skills growth</a:t>
            </a:r>
          </a:p>
          <a:p>
            <a:pPr marL="742950" marR="0" lvl="1" indent="-285750">
              <a:lnSpc>
                <a:spcPct val="107000"/>
              </a:lnSpc>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Develop attractive places</a:t>
            </a:r>
          </a:p>
          <a:p>
            <a:pPr marL="742950" marR="0" lvl="1" indent="-285750">
              <a:lnSpc>
                <a:spcPct val="107000"/>
              </a:lnSpc>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Catalyze entrepreneurship</a:t>
            </a:r>
          </a:p>
          <a:p>
            <a:pPr marL="742950" marR="0" lvl="1" indent="-285750">
              <a:lnSpc>
                <a:spcPct val="107000"/>
              </a:lnSpc>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Market the state</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Our work ranges from supporting Michigan businesses and communities of all sizes by leveraging a comprehensive economic development toolkit to help them grow and succeed here in the state, while competitively pursuing business attraction opportunities to encourage companies around the globe to recognize the Pure Opportunity that Michigan can offer as a place to locate and do business. </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also work to strengthen and grow a thriving high tech startup ecosystem across the state.</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Of course, this is all in addition to our work to market the state as a world-class business location and tourist destination through our Pure Michigan campaign and other business marketing programs and efforts. </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part of these efforts, we have identified a series of focus and regional impact industries – including advanced manufacturing, R&amp;D and tech – that help guide the type of projects and opportunities that we support, however we are committed to working with businesses and communities of all shapes and sizes to find success here in Michigan.</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Much of MEDC’s success in creating economic opportunities is the result of impactful partnerships with local economic development organizations; industry; academia; convention and visitors bureaus; and federal, state and local governments to foster economic development opportunities. </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By maintaining a collaborative relationship with these partners, we are able to carry out our mission of enabling long-term economic prosperity for Michigan residents, businesses and communities throughout every corner of the state.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a:xfrm>
            <a:off x="7029944" y="9242670"/>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5568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Symbol" panose="05050102010706020507" pitchFamily="18" charset="2"/>
              </a:rPr>
              <a:t>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13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AMY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 Navigators </a:t>
            </a:r>
            <a:r>
              <a:rPr lang="en-US" dirty="0"/>
              <a:t>– Help entrepreneurs navigate to and through MEDC and partner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Trusted Connectors – </a:t>
            </a:r>
            <a:r>
              <a:rPr lang="en-US" b="0" dirty="0"/>
              <a:t>Drive on-the-ground insights to specific geographic and/or demographic, cultural groups. E.g.  Small town/rural municipalities, DDAs, very small EDOs, CDOs, cultural/ethnic chambers of commerce, tribal entities, some business service organizations</a:t>
            </a:r>
          </a:p>
          <a:p>
            <a:endParaRPr lang="en-US" b="1" dirty="0"/>
          </a:p>
          <a:p>
            <a:r>
              <a:rPr lang="en-US" b="1" u="sng" dirty="0"/>
              <a:t>Future could include:</a:t>
            </a:r>
          </a:p>
          <a:p>
            <a:r>
              <a:rPr lang="en-US" b="1" dirty="0"/>
              <a:t>Core Partners – Experienced Partners; Thought Leadership; Provide Statewide Perspective</a:t>
            </a:r>
          </a:p>
          <a:p>
            <a:r>
              <a:rPr lang="en-US" b="1" dirty="0"/>
              <a:t>Steering Committee </a:t>
            </a:r>
            <a:r>
              <a:rPr lang="en-US" dirty="0"/>
              <a:t>– Ensuring connectivity to small business owners, cultural groups, industry, and geography-focused</a:t>
            </a:r>
          </a:p>
          <a:p>
            <a:endParaRPr lang="en-US" dirty="0"/>
          </a:p>
          <a:p>
            <a:r>
              <a:rPr lang="en-US"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918E7E1-794E-4DCB-BB41-86F444999B14}" type="slidenum">
              <a:rPr lang="en-US" smtClean="0"/>
              <a:t>4</a:t>
            </a:fld>
            <a:endParaRPr lang="en-US"/>
          </a:p>
        </p:txBody>
      </p:sp>
    </p:spTree>
    <p:extLst>
      <p:ext uri="{BB962C8B-B14F-4D97-AF65-F5344CB8AC3E}">
        <p14:creationId xmlns:p14="http://schemas.microsoft.com/office/powerpoint/2010/main" val="264832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Calibri" panose="020F0502020204030204" pitchFamily="34" charset="0"/>
                <a:ea typeface="Calibri" panose="020F0502020204030204" pitchFamily="34" charset="0"/>
                <a:cs typeface="Times New Roman" panose="02020603050405020304" pitchFamily="18" charset="0"/>
              </a:rPr>
              <a:t>AMY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Times New Roman" panose="02020603050405020304" pitchFamily="18" charset="0"/>
              </a:rPr>
              <a:t>I</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mprove core business acumen, </a:t>
            </a:r>
            <a:r>
              <a:rPr lang="en-US" sz="1200" dirty="0">
                <a:effectLst/>
                <a:latin typeface="Calibri" panose="020F0502020204030204" pitchFamily="34" charset="0"/>
                <a:ea typeface="Calibri" panose="020F0502020204030204" pitchFamily="34" charset="0"/>
                <a:cs typeface="Times New Roman" panose="02020603050405020304" pitchFamily="18" charset="0"/>
              </a:rPr>
              <a:t>increase 1on1 coaching, peer to peer, executive mentorship opportunities and industry roundtables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Times New Roman" panose="02020603050405020304" pitchFamily="18" charset="0"/>
              </a:rPr>
              <a:t>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iversify sales channels and attract new customers: </a:t>
            </a:r>
            <a:r>
              <a:rPr lang="en-US" sz="1200" dirty="0">
                <a:effectLst/>
                <a:latin typeface="Calibri" panose="020F0502020204030204" pitchFamily="34" charset="0"/>
                <a:ea typeface="Calibri" panose="020F0502020204030204" pitchFamily="34" charset="0"/>
                <a:cs typeface="Times New Roman" panose="02020603050405020304" pitchFamily="18" charset="0"/>
              </a:rPr>
              <a:t>export; e-comm; pitch prep; supplier readiness; connect to purchasers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Leverage systems and technology to support sustainability and growth: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upskill/retrain to adopt new and evolving technologies; CRM; ERP; POS; omni channel (app development and AI, e.g.)</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Increase access to capital: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SSBCI; Capital Access; building pipeline from micro/CDFI to traditional banking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Leverage and support Michigan’s entrepreneurial ecosystem to help businesses launch, stabilize and grow: </a:t>
            </a:r>
            <a:r>
              <a:rPr lang="en-US" sz="1200" dirty="0">
                <a:effectLst/>
                <a:latin typeface="Calibri" panose="020F0502020204030204" pitchFamily="34" charset="0"/>
                <a:ea typeface="Calibri" panose="020F0502020204030204" pitchFamily="34" charset="0"/>
                <a:cs typeface="Times New Roman" panose="02020603050405020304" pitchFamily="18" charset="0"/>
              </a:rPr>
              <a:t>Help navigate to and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Sustainable, long-term growth:</a:t>
            </a:r>
            <a:r>
              <a:rPr lang="en-US" sz="1200" dirty="0">
                <a:effectLst/>
                <a:latin typeface="Calibri" panose="020F0502020204030204" pitchFamily="34" charset="0"/>
                <a:ea typeface="Calibri" panose="020F0502020204030204" pitchFamily="34" charset="0"/>
                <a:cs typeface="Times New Roman" panose="02020603050405020304" pitchFamily="18" charset="0"/>
              </a:rPr>
              <a:t> Improve business acumen; identify mentorship opportunities; prepare companies for financing; enable technology adoption; identify diversification opportunities &amp; align stakeholders around the same mission</a:t>
            </a:r>
          </a:p>
          <a:p>
            <a:pPr marL="342900" marR="0" lvl="0" indent="-342900">
              <a:spcBef>
                <a:spcPts val="0"/>
              </a:spcBef>
              <a:spcAft>
                <a:spcPts val="12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Regional impact:</a:t>
            </a:r>
            <a:r>
              <a:rPr lang="en-US" sz="1200" dirty="0">
                <a:effectLst/>
                <a:latin typeface="Calibri" panose="020F0502020204030204" pitchFamily="34" charset="0"/>
                <a:ea typeface="Calibri" panose="020F0502020204030204" pitchFamily="34" charset="0"/>
                <a:cs typeface="Times New Roman" panose="02020603050405020304" pitchFamily="18" charset="0"/>
              </a:rPr>
              <a:t> Leverage trusted connecters to ensure small businesses in every region are aware of resources to help them grow</a:t>
            </a:r>
          </a:p>
          <a:p>
            <a:pPr marL="342900" marR="0" lvl="0" indent="-342900">
              <a:spcBef>
                <a:spcPts val="0"/>
              </a:spcBef>
              <a:spcAft>
                <a:spcPts val="12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Equitable, high-wage growth:</a:t>
            </a:r>
            <a:r>
              <a:rPr lang="en-US" sz="1200" dirty="0">
                <a:effectLst/>
                <a:latin typeface="Calibri" panose="020F0502020204030204" pitchFamily="34" charset="0"/>
                <a:ea typeface="Calibri" panose="020F0502020204030204" pitchFamily="34" charset="0"/>
                <a:cs typeface="Times New Roman" panose="02020603050405020304" pitchFamily="18" charset="0"/>
              </a:rPr>
              <a:t> Celebrate the strength and diversity of the ecosystem by ensuring equitable access to small business resources</a:t>
            </a:r>
          </a:p>
          <a:p>
            <a:pPr marL="342900" marR="0" lvl="0" indent="-342900">
              <a:spcBef>
                <a:spcPts val="0"/>
              </a:spcBef>
              <a:spcAft>
                <a:spcPts val="12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Customer Focus: </a:t>
            </a:r>
            <a:r>
              <a:rPr lang="en-US" sz="1200" dirty="0">
                <a:effectLst/>
                <a:latin typeface="Calibri" panose="020F0502020204030204" pitchFamily="34" charset="0"/>
                <a:ea typeface="Calibri" panose="020F0502020204030204" pitchFamily="34" charset="0"/>
                <a:cs typeface="Times New Roman" panose="02020603050405020304" pitchFamily="18" charset="0"/>
              </a:rPr>
              <a:t>Ensure programming is responsive to the evolving needs of small businesses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18E7E1-794E-4DCB-BB41-86F444999B14}" type="slidenum">
              <a:rPr lang="en-US" smtClean="0"/>
              <a:t>5</a:t>
            </a:fld>
            <a:endParaRPr lang="en-US" dirty="0"/>
          </a:p>
        </p:txBody>
      </p:sp>
    </p:spTree>
    <p:extLst>
      <p:ext uri="{BB962C8B-B14F-4D97-AF65-F5344CB8AC3E}">
        <p14:creationId xmlns:p14="http://schemas.microsoft.com/office/powerpoint/2010/main" val="183503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Symbol" panose="05050102010706020507" pitchFamily="18" charset="2"/>
              </a:rPr>
              <a:t>AMY</a:t>
            </a:r>
          </a:p>
        </p:txBody>
      </p:sp>
      <p:sp>
        <p:nvSpPr>
          <p:cNvPr id="4" name="Slide Number Placeholder 3"/>
          <p:cNvSpPr>
            <a:spLocks noGrp="1"/>
          </p:cNvSpPr>
          <p:nvPr>
            <p:ph type="sldNum" sz="quarter" idx="5"/>
          </p:nvPr>
        </p:nvSpPr>
        <p:spPr/>
        <p:txBody>
          <a:bodyPr/>
          <a:lstStyle/>
          <a:p>
            <a:fld id="{38D503E8-D1AE-45E0-99BE-FD2615CD2660}" type="slidenum">
              <a:rPr lang="en-US" smtClean="0"/>
              <a:t>6</a:t>
            </a:fld>
            <a:endParaRPr lang="en-US" dirty="0"/>
          </a:p>
        </p:txBody>
      </p:sp>
    </p:spTree>
    <p:extLst>
      <p:ext uri="{BB962C8B-B14F-4D97-AF65-F5344CB8AC3E}">
        <p14:creationId xmlns:p14="http://schemas.microsoft.com/office/powerpoint/2010/main" val="341742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AMY</a:t>
            </a:r>
          </a:p>
        </p:txBody>
      </p:sp>
      <p:sp>
        <p:nvSpPr>
          <p:cNvPr id="4" name="Slide Number Placeholder 3"/>
          <p:cNvSpPr>
            <a:spLocks noGrp="1"/>
          </p:cNvSpPr>
          <p:nvPr>
            <p:ph type="sldNum" sz="quarter" idx="5"/>
          </p:nvPr>
        </p:nvSpPr>
        <p:spPr/>
        <p:txBody>
          <a:bodyPr/>
          <a:lstStyle/>
          <a:p>
            <a:fld id="{4918E7E1-794E-4DCB-BB41-86F444999B14}" type="slidenum">
              <a:rPr lang="en-US" smtClean="0"/>
              <a:t>7</a:t>
            </a:fld>
            <a:endParaRPr lang="en-US" dirty="0"/>
          </a:p>
        </p:txBody>
      </p:sp>
    </p:spTree>
    <p:extLst>
      <p:ext uri="{BB962C8B-B14F-4D97-AF65-F5344CB8AC3E}">
        <p14:creationId xmlns:p14="http://schemas.microsoft.com/office/powerpoint/2010/main" val="167131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AMY</a:t>
            </a:r>
          </a:p>
        </p:txBody>
      </p:sp>
      <p:sp>
        <p:nvSpPr>
          <p:cNvPr id="4" name="Slide Number Placeholder 3"/>
          <p:cNvSpPr>
            <a:spLocks noGrp="1"/>
          </p:cNvSpPr>
          <p:nvPr>
            <p:ph type="sldNum" sz="quarter" idx="5"/>
          </p:nvPr>
        </p:nvSpPr>
        <p:spPr/>
        <p:txBody>
          <a:bodyPr/>
          <a:lstStyle/>
          <a:p>
            <a:fld id="{4918E7E1-794E-4DCB-BB41-86F444999B14}" type="slidenum">
              <a:rPr lang="en-US" smtClean="0"/>
              <a:t>8</a:t>
            </a:fld>
            <a:endParaRPr lang="en-US" dirty="0"/>
          </a:p>
        </p:txBody>
      </p:sp>
    </p:spTree>
    <p:extLst>
      <p:ext uri="{BB962C8B-B14F-4D97-AF65-F5344CB8AC3E}">
        <p14:creationId xmlns:p14="http://schemas.microsoft.com/office/powerpoint/2010/main" val="234113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AMY</a:t>
            </a:r>
          </a:p>
        </p:txBody>
      </p:sp>
      <p:sp>
        <p:nvSpPr>
          <p:cNvPr id="4" name="Slide Number Placeholder 3"/>
          <p:cNvSpPr>
            <a:spLocks noGrp="1"/>
          </p:cNvSpPr>
          <p:nvPr>
            <p:ph type="sldNum" sz="quarter" idx="5"/>
          </p:nvPr>
        </p:nvSpPr>
        <p:spPr/>
        <p:txBody>
          <a:bodyPr/>
          <a:lstStyle/>
          <a:p>
            <a:fld id="{4918E7E1-794E-4DCB-BB41-86F444999B14}" type="slidenum">
              <a:rPr lang="en-US" smtClean="0"/>
              <a:t>9</a:t>
            </a:fld>
            <a:endParaRPr lang="en-US" dirty="0"/>
          </a:p>
        </p:txBody>
      </p:sp>
    </p:spTree>
    <p:extLst>
      <p:ext uri="{BB962C8B-B14F-4D97-AF65-F5344CB8AC3E}">
        <p14:creationId xmlns:p14="http://schemas.microsoft.com/office/powerpoint/2010/main" val="1795215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1.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5.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1690"/>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8310"/>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dirty="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1977297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7087EF6-8C5A-497A-A3E9-212135DD1191}"/>
              </a:ext>
            </a:extLst>
          </p:cNvPr>
          <p:cNvGraphicFramePr>
            <a:graphicFrameLocks noChangeAspect="1"/>
          </p:cNvGraphicFramePr>
          <p:nvPr userDrawn="1">
            <p:custDataLst>
              <p:tags r:id="rId1"/>
            </p:custDataLst>
            <p:extLst>
              <p:ext uri="{D42A27DB-BD31-4B8C-83A1-F6EECF244321}">
                <p14:modId xmlns:p14="http://schemas.microsoft.com/office/powerpoint/2010/main" val="776597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11" name="Object 10" hidden="1">
                        <a:extLst>
                          <a:ext uri="{FF2B5EF4-FFF2-40B4-BE49-F238E27FC236}">
                            <a16:creationId xmlns:a16="http://schemas.microsoft.com/office/drawing/2014/main" id="{B7087EF6-8C5A-497A-A3E9-212135DD11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E4077548-2E2F-469B-B080-EA775ABD125E}"/>
              </a:ext>
            </a:extLst>
          </p:cNvPr>
          <p:cNvSpPr>
            <a:spLocks noGrp="1"/>
          </p:cNvSpPr>
          <p:nvPr>
            <p:ph idx="1"/>
          </p:nvPr>
        </p:nvSpPr>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lvl1pPr>
              <a:defRPr>
                <a:latin typeface="+mn-lt"/>
              </a:defRPr>
            </a:lvl1pPr>
          </a:lstStyle>
          <a:p>
            <a:fld id="{F538A9E0-E3F6-4E54-A054-7FE66453E097}" type="slidenum">
              <a:rPr lang="en-US" smtClean="0"/>
              <a:pPr/>
              <a:t>‹#›</a:t>
            </a:fld>
            <a:endParaRPr lang="en-US" dirty="0"/>
          </a:p>
        </p:txBody>
      </p:sp>
      <p:sp>
        <p:nvSpPr>
          <p:cNvPr id="9" name="Title 1">
            <a:extLst>
              <a:ext uri="{FF2B5EF4-FFF2-40B4-BE49-F238E27FC236}">
                <a16:creationId xmlns:a16="http://schemas.microsoft.com/office/drawing/2014/main" id="{79516E40-5968-4CBF-BB77-6AF7CFE6C70E}"/>
              </a:ext>
            </a:extLst>
          </p:cNvPr>
          <p:cNvSpPr>
            <a:spLocks noGrp="1"/>
          </p:cNvSpPr>
          <p:nvPr>
            <p:ph type="title"/>
          </p:nvPr>
        </p:nvSpPr>
        <p:spPr>
          <a:xfrm>
            <a:off x="838200" y="365126"/>
            <a:ext cx="10515600" cy="740468"/>
          </a:xfrm>
          <a:prstGeom prst="rect">
            <a:avLst/>
          </a:prstGeom>
        </p:spPr>
        <p:txBody>
          <a:bodyPr vert="horz">
            <a:normAutofit/>
          </a:bodyPr>
          <a:lstStyle>
            <a:lvl1pPr algn="ctr">
              <a:defRPr sz="28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34098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1495097647"/>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729B4F-F462-4FDD-B20E-BD58CBBF5D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3EEE62-EBB7-4181-8D0F-C77780C1E7D8}"/>
              </a:ext>
            </a:extLst>
          </p:cNvPr>
          <p:cNvSpPr>
            <a:spLocks noGrp="1"/>
          </p:cNvSpPr>
          <p:nvPr>
            <p:ph type="ctrTitle"/>
          </p:nvPr>
        </p:nvSpPr>
        <p:spPr>
          <a:xfrm>
            <a:off x="1524000" y="2507383"/>
            <a:ext cx="9144000" cy="1159982"/>
          </a:xfrm>
        </p:spPr>
        <p:txBody>
          <a:bodyPr anchor="b">
            <a:no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6C248EE-14FE-4C7E-BEDB-0AC15A7EFF9F}"/>
              </a:ext>
            </a:extLst>
          </p:cNvPr>
          <p:cNvSpPr>
            <a:spLocks noGrp="1"/>
          </p:cNvSpPr>
          <p:nvPr>
            <p:ph type="subTitle" idx="1"/>
          </p:nvPr>
        </p:nvSpPr>
        <p:spPr>
          <a:xfrm>
            <a:off x="1524000" y="3895966"/>
            <a:ext cx="9144000" cy="710507"/>
          </a:xfrm>
        </p:spPr>
        <p:txBody>
          <a:bodyPr/>
          <a:lstStyle>
            <a:lvl1pPr marL="0" indent="0" algn="ctr">
              <a:buNone/>
              <a:defRPr sz="2400" b="1" i="0">
                <a:solidFill>
                  <a:schemeClr val="bg1"/>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87ED6345-8783-4208-8215-2D4776352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981" y="356205"/>
            <a:ext cx="4110730" cy="1403881"/>
          </a:xfrm>
          <a:prstGeom prst="rect">
            <a:avLst/>
          </a:prstGeom>
        </p:spPr>
      </p:pic>
      <p:cxnSp>
        <p:nvCxnSpPr>
          <p:cNvPr id="10" name="Straight Connector 9">
            <a:extLst>
              <a:ext uri="{FF2B5EF4-FFF2-40B4-BE49-F238E27FC236}">
                <a16:creationId xmlns:a16="http://schemas.microsoft.com/office/drawing/2014/main" id="{13ECABE3-0F4B-4EC0-80CB-7508FC6DD3E2}"/>
              </a:ext>
            </a:extLst>
          </p:cNvPr>
          <p:cNvCxnSpPr/>
          <p:nvPr userDrawn="1"/>
        </p:nvCxnSpPr>
        <p:spPr>
          <a:xfrm>
            <a:off x="3886197" y="3803890"/>
            <a:ext cx="46412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79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E7D88E3-6983-4AB0-9A51-6DA9B91858D2}"/>
              </a:ext>
            </a:extLst>
          </p:cNvPr>
          <p:cNvSpPr>
            <a:spLocks noGrp="1"/>
          </p:cNvSpPr>
          <p:nvPr>
            <p:ph type="title" hasCustomPrompt="1"/>
          </p:nvPr>
        </p:nvSpPr>
        <p:spPr>
          <a:xfrm>
            <a:off x="838200" y="-5811"/>
            <a:ext cx="10515600" cy="1373696"/>
          </a:xfrm>
        </p:spPr>
        <p:txBody>
          <a:bodyPr anchor="ctr">
            <a:noAutofit/>
          </a:bodyPr>
          <a:lstStyle>
            <a:lvl1pPr algn="ctr">
              <a:defRPr sz="2800">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4077548-2E2F-469B-B080-EA775ABD125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p>
            <a:fld id="{F538A9E0-E3F6-4E54-A054-7FE66453E097}" type="slidenum">
              <a:rPr lang="en-US" smtClean="0"/>
              <a:t>‹#›</a:t>
            </a:fld>
            <a:endParaRPr lang="en-US"/>
          </a:p>
        </p:txBody>
      </p:sp>
    </p:spTree>
    <p:extLst>
      <p:ext uri="{BB962C8B-B14F-4D97-AF65-F5344CB8AC3E}">
        <p14:creationId xmlns:p14="http://schemas.microsoft.com/office/powerpoint/2010/main" val="117519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5A88EF-2119-4F1C-91F5-85A89D53EDCD}"/>
              </a:ext>
            </a:extLst>
          </p:cNvPr>
          <p:cNvSpPr txBox="1">
            <a:spLocks/>
          </p:cNvSpPr>
          <p:nvPr userDrawn="1"/>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CA16824-BE4D-4921-974B-7F9AF6B1CB55}"/>
              </a:ext>
            </a:extLst>
          </p:cNvPr>
          <p:cNvSpPr>
            <a:spLocks noGrp="1"/>
          </p:cNvSpPr>
          <p:nvPr>
            <p:ph type="title" hasCustomPrompt="1"/>
          </p:nvPr>
        </p:nvSpPr>
        <p:spPr>
          <a:xfrm>
            <a:off x="838200" y="1"/>
            <a:ext cx="10515600" cy="1367882"/>
          </a:xfrm>
        </p:spPr>
        <p:txBody>
          <a:bodyPr>
            <a:normAutofit/>
          </a:bodyPr>
          <a:lstStyle>
            <a:lvl1pPr algn="ctr">
              <a:defRPr sz="2800">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2BEA73-AC1A-4CA0-B17D-1F77448AD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7C1358-60BA-4AD9-AC74-341BEBE56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D163E2F-5EB2-4D68-80F0-6E6B8E967975}"/>
              </a:ext>
            </a:extLst>
          </p:cNvPr>
          <p:cNvSpPr>
            <a:spLocks noGrp="1"/>
          </p:cNvSpPr>
          <p:nvPr>
            <p:ph type="sldNum" sz="quarter" idx="12"/>
          </p:nvPr>
        </p:nvSpPr>
        <p:spPr/>
        <p:txBody>
          <a:bodyPr/>
          <a:lstStyle/>
          <a:p>
            <a:fld id="{F538A9E0-E3F6-4E54-A054-7FE66453E097}" type="slidenum">
              <a:rPr lang="en-US" smtClean="0"/>
              <a:t>‹#›</a:t>
            </a:fld>
            <a:endParaRPr lang="en-US"/>
          </a:p>
        </p:txBody>
      </p:sp>
    </p:spTree>
    <p:extLst>
      <p:ext uri="{BB962C8B-B14F-4D97-AF65-F5344CB8AC3E}">
        <p14:creationId xmlns:p14="http://schemas.microsoft.com/office/powerpoint/2010/main" val="253857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32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812A-903C-4DA6-B21B-1FED0DB6DD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C6989-C44A-4132-A811-DD6256CF3564}"/>
              </a:ext>
            </a:extLst>
          </p:cNvPr>
          <p:cNvSpPr>
            <a:spLocks noGrp="1"/>
          </p:cNvSpPr>
          <p:nvPr>
            <p:ph type="dt" sz="half" idx="10"/>
          </p:nvPr>
        </p:nvSpPr>
        <p:spPr/>
        <p:txBody>
          <a:bodyPr/>
          <a:lstStyle/>
          <a:p>
            <a:fld id="{038F9F41-062A-4F02-B617-2045BA1AF702}" type="datetimeFigureOut">
              <a:rPr lang="en-US" smtClean="0"/>
              <a:t>3/1/2023</a:t>
            </a:fld>
            <a:endParaRPr lang="en-US"/>
          </a:p>
        </p:txBody>
      </p:sp>
      <p:sp>
        <p:nvSpPr>
          <p:cNvPr id="4" name="Footer Placeholder 3">
            <a:extLst>
              <a:ext uri="{FF2B5EF4-FFF2-40B4-BE49-F238E27FC236}">
                <a16:creationId xmlns:a16="http://schemas.microsoft.com/office/drawing/2014/main" id="{B0AC4D22-9BA9-4B59-B7B1-4BBAD5B1BB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A2057-1D5B-4F9F-8AAC-A1AB5CCFE159}"/>
              </a:ext>
            </a:extLst>
          </p:cNvPr>
          <p:cNvSpPr>
            <a:spLocks noGrp="1"/>
          </p:cNvSpPr>
          <p:nvPr>
            <p:ph type="sldNum" sz="quarter" idx="12"/>
          </p:nvPr>
        </p:nvSpPr>
        <p:spPr/>
        <p:txBody>
          <a:bodyPr/>
          <a:lstStyle/>
          <a:p>
            <a:fld id="{9F8A271A-AEEB-4EFF-A407-F284E4027385}" type="slidenum">
              <a:rPr lang="en-US" smtClean="0"/>
              <a:t>‹#›</a:t>
            </a:fld>
            <a:endParaRPr lang="en-US"/>
          </a:p>
        </p:txBody>
      </p:sp>
    </p:spTree>
    <p:extLst>
      <p:ext uri="{BB962C8B-B14F-4D97-AF65-F5344CB8AC3E}">
        <p14:creationId xmlns:p14="http://schemas.microsoft.com/office/powerpoint/2010/main" val="181303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94660045"/>
              </p:ex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dirty="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346814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66813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872466125"/>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tags" Target="../tags/tag10.xml"/><Relationship Id="rId18" Type="http://schemas.openxmlformats.org/officeDocument/2006/relationships/tags" Target="../tags/tag15.xml"/><Relationship Id="rId3" Type="http://schemas.openxmlformats.org/officeDocument/2006/relationships/theme" Target="../theme/theme1.xml"/><Relationship Id="rId21" Type="http://schemas.openxmlformats.org/officeDocument/2006/relationships/oleObject" Target="../embeddings/oleObject1.bin"/><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 Type="http://schemas.openxmlformats.org/officeDocument/2006/relationships/slideLayout" Target="../slideLayouts/slideLayout2.xml"/><Relationship Id="rId16" Type="http://schemas.openxmlformats.org/officeDocument/2006/relationships/tags" Target="../tags/tag13.xml"/><Relationship Id="rId20" Type="http://schemas.openxmlformats.org/officeDocument/2006/relationships/tags" Target="../tags/tag17.xml"/><Relationship Id="rId1" Type="http://schemas.openxmlformats.org/officeDocument/2006/relationships/slideLayout" Target="../slideLayouts/slideLayout1.xml"/><Relationship Id="rId6" Type="http://schemas.openxmlformats.org/officeDocument/2006/relationships/tags" Target="../tags/tag3.xml"/><Relationship Id="rId11" Type="http://schemas.openxmlformats.org/officeDocument/2006/relationships/tags" Target="../tags/tag8.xml"/><Relationship Id="rId5" Type="http://schemas.openxmlformats.org/officeDocument/2006/relationships/tags" Target="../tags/tag2.xml"/><Relationship Id="rId15" Type="http://schemas.openxmlformats.org/officeDocument/2006/relationships/tags" Target="../tags/tag12.xml"/><Relationship Id="rId23" Type="http://schemas.openxmlformats.org/officeDocument/2006/relationships/image" Target="../media/image2.jpeg"/><Relationship Id="rId10" Type="http://schemas.openxmlformats.org/officeDocument/2006/relationships/tags" Target="../tags/tag7.xml"/><Relationship Id="rId19" Type="http://schemas.openxmlformats.org/officeDocument/2006/relationships/tags" Target="../tags/tag16.xml"/><Relationship Id="rId4" Type="http://schemas.openxmlformats.org/officeDocument/2006/relationships/tags" Target="../tags/tag1.x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3" Type="http://schemas.openxmlformats.org/officeDocument/2006/relationships/slideLayout" Target="../slideLayouts/slideLayout10.xml"/><Relationship Id="rId21" Type="http://schemas.openxmlformats.org/officeDocument/2006/relationships/tags" Target="../tags/tag38.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 Type="http://schemas.openxmlformats.org/officeDocument/2006/relationships/slideLayout" Target="../slideLayouts/slideLayout9.xml"/><Relationship Id="rId16" Type="http://schemas.openxmlformats.org/officeDocument/2006/relationships/tags" Target="../tags/tag33.xml"/><Relationship Id="rId20" Type="http://schemas.openxmlformats.org/officeDocument/2006/relationships/tags" Target="../tags/tag37.xml"/><Relationship Id="rId1" Type="http://schemas.openxmlformats.org/officeDocument/2006/relationships/slideLayout" Target="../slideLayouts/slideLayout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image" Target="../media/image9.jpeg"/><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image" Target="../media/image1.emf"/><Relationship Id="rId10" Type="http://schemas.openxmlformats.org/officeDocument/2006/relationships/tags" Target="../tags/tag27.xml"/><Relationship Id="rId19" Type="http://schemas.openxmlformats.org/officeDocument/2006/relationships/tags" Target="../tags/tag36.xml"/><Relationship Id="rId4" Type="http://schemas.openxmlformats.org/officeDocument/2006/relationships/theme" Target="../theme/theme3.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2" name="Object 1" hidden="1"/>
                      <p:cNvPicPr/>
                      <p:nvPr/>
                    </p:nvPicPr>
                    <p:blipFill>
                      <a:blip r:embed="rId22"/>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5"/>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dirty="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3" cstate="print">
              <a:extLst>
                <a:ext uri="{28A0092B-C50C-407E-A947-70E740481C1C}">
                  <a14:useLocalDpi xmlns:a14="http://schemas.microsoft.com/office/drawing/2010/main" val="0"/>
                </a:ext>
              </a:extLst>
            </a:blip>
            <a:srcRect l="2481" t="87528" b="4771"/>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dirty="0">
                  <a:latin typeface="+mn-lt"/>
                  <a:ea typeface="+mn-ea"/>
                </a:rPr>
                <a:t>Title</a:t>
              </a:r>
            </a:p>
            <a:p>
              <a:r>
                <a:rPr lang="x-none" sz="1600" baseline="0" noProof="0" dirty="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6"/>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7"/>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8"/>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9"/>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0"/>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1920603483"/>
      </p:ext>
    </p:extLst>
  </p:cSld>
  <p:clrMap bg1="lt1" tx1="dk1" bg2="lt2" tx2="dk2" accent1="accent1" accent2="accent2" accent3="accent3" accent4="accent4" accent5="accent5" accent6="accent6" hlink="hlink" folHlink="folHlink"/>
  <p:sldLayoutIdLst>
    <p:sldLayoutId id="2147483668" r:id="rId1"/>
    <p:sldLayoutId id="2147483669" r:id="rId2"/>
  </p:sldLayoutIdLst>
  <p:hf sldNum="0" hdr="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8CB1D-CF7F-4E96-A146-25608F5BA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3315C5-6367-4229-9395-3D5E5824C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8284BE-44DA-4740-A857-0E3AA08EA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331AA-1AF6-43BB-B061-CD276C837375}" type="datetimeFigureOut">
              <a:rPr lang="en-US" smtClean="0"/>
              <a:t>3/1/2023</a:t>
            </a:fld>
            <a:endParaRPr lang="en-US"/>
          </a:p>
        </p:txBody>
      </p:sp>
      <p:sp>
        <p:nvSpPr>
          <p:cNvPr id="5" name="Footer Placeholder 4">
            <a:extLst>
              <a:ext uri="{FF2B5EF4-FFF2-40B4-BE49-F238E27FC236}">
                <a16:creationId xmlns:a16="http://schemas.microsoft.com/office/drawing/2014/main" id="{36915E97-4113-413F-B035-0E3340541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B36A4-5B4A-42E7-82C4-1C7701E0E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8A9E0-E3F6-4E54-A054-7FE66453E097}" type="slidenum">
              <a:rPr lang="en-US" smtClean="0"/>
              <a:t>‹#›</a:t>
            </a:fld>
            <a:endParaRPr lang="en-US"/>
          </a:p>
        </p:txBody>
      </p:sp>
    </p:spTree>
    <p:extLst>
      <p:ext uri="{BB962C8B-B14F-4D97-AF65-F5344CB8AC3E}">
        <p14:creationId xmlns:p14="http://schemas.microsoft.com/office/powerpoint/2010/main" val="9753947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706" r:id="rId5"/>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650574595"/>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2" imgW="270" imgH="270" progId="TCLayout.ActiveDocument.1">
                  <p:embed/>
                </p:oleObj>
              </mc:Choice>
              <mc:Fallback>
                <p:oleObj name="think-cell Slide" r:id="rId22" imgW="270" imgH="270" progId="TCLayout.ActiveDocument.1">
                  <p:embed/>
                  <p:pic>
                    <p:nvPicPr>
                      <p:cNvPr id="2" name="Object 1" hidden="1"/>
                      <p:cNvPicPr/>
                      <p:nvPr/>
                    </p:nvPicPr>
                    <p:blipFill>
                      <a:blip r:embed="rId2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6"/>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dirty="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4" cstate="screen">
              <a:extLst>
                <a:ext uri="{28A0092B-C50C-407E-A947-70E740481C1C}">
                  <a14:useLocalDpi xmlns:a14="http://schemas.microsoft.com/office/drawing/2010/main"/>
                </a:ext>
              </a:extLst>
            </a:blip>
            <a:srcRect/>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dirty="0">
                  <a:latin typeface="+mn-lt"/>
                  <a:ea typeface="+mn-ea"/>
                </a:rPr>
                <a:t>Title</a:t>
              </a:r>
            </a:p>
            <a:p>
              <a:r>
                <a:rPr lang="x-none" sz="1600" baseline="0" noProof="0" dirty="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7"/>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8"/>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9"/>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9"/>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10"/>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1"/>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240046662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7" r:id="rId3"/>
  </p:sldLayoutIdLst>
  <p:hf sldNum="0" hdr="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3" Type="http://schemas.openxmlformats.org/officeDocument/2006/relationships/tags" Target="../tags/tag46.xml"/><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emf"/><Relationship Id="rId2" Type="http://schemas.openxmlformats.org/officeDocument/2006/relationships/tags" Target="../tags/tag45.xml"/><Relationship Id="rId16" Type="http://schemas.openxmlformats.org/officeDocument/2006/relationships/image" Target="../media/image22.emf"/><Relationship Id="rId1" Type="http://schemas.openxmlformats.org/officeDocument/2006/relationships/tags" Target="../tags/tag44.xml"/><Relationship Id="rId6" Type="http://schemas.openxmlformats.org/officeDocument/2006/relationships/oleObject" Target="../embeddings/oleObject8.bin"/><Relationship Id="rId11" Type="http://schemas.openxmlformats.org/officeDocument/2006/relationships/image" Target="../media/image17.png"/><Relationship Id="rId5" Type="http://schemas.openxmlformats.org/officeDocument/2006/relationships/notesSlide" Target="../notesSlides/notesSlide2.xml"/><Relationship Id="rId15" Type="http://schemas.openxmlformats.org/officeDocument/2006/relationships/image" Target="../media/image21.emf"/><Relationship Id="rId10" Type="http://schemas.openxmlformats.org/officeDocument/2006/relationships/image" Target="../media/image16.emf"/><Relationship Id="rId4" Type="http://schemas.openxmlformats.org/officeDocument/2006/relationships/slideLayout" Target="../slideLayouts/slideLayout9.xml"/><Relationship Id="rId9" Type="http://schemas.openxmlformats.org/officeDocument/2006/relationships/image" Target="../media/image15.emf"/><Relationship Id="rId14" Type="http://schemas.openxmlformats.org/officeDocument/2006/relationships/image" Target="../media/image20.emf"/></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em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6.emf"/><Relationship Id="rId9"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7F2E-4820-4DE7-8598-4F1613FCF7E7}"/>
              </a:ext>
            </a:extLst>
          </p:cNvPr>
          <p:cNvSpPr>
            <a:spLocks noGrp="1"/>
          </p:cNvSpPr>
          <p:nvPr>
            <p:ph type="ctrTitle"/>
          </p:nvPr>
        </p:nvSpPr>
        <p:spPr>
          <a:xfrm>
            <a:off x="1524000" y="1238250"/>
            <a:ext cx="9144000" cy="2429115"/>
          </a:xfrm>
        </p:spPr>
        <p:txBody>
          <a:bodyPr/>
          <a:lstStyle/>
          <a:p>
            <a:br>
              <a:rPr lang="en-US" dirty="0"/>
            </a:br>
            <a:r>
              <a:rPr lang="en-US" dirty="0"/>
              <a:t>MEDC SMALL BUSINESS SERVICES &amp; SOLUTIONS</a:t>
            </a:r>
          </a:p>
        </p:txBody>
      </p:sp>
      <p:sp>
        <p:nvSpPr>
          <p:cNvPr id="4" name="Rectangle 3">
            <a:extLst>
              <a:ext uri="{FF2B5EF4-FFF2-40B4-BE49-F238E27FC236}">
                <a16:creationId xmlns:a16="http://schemas.microsoft.com/office/drawing/2014/main" id="{1C005E31-A369-46A7-9043-77D8C6BC51AE}"/>
              </a:ext>
            </a:extLst>
          </p:cNvPr>
          <p:cNvSpPr/>
          <p:nvPr/>
        </p:nvSpPr>
        <p:spPr>
          <a:xfrm>
            <a:off x="3159210" y="3948159"/>
            <a:ext cx="6096000" cy="13849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a:rPr>
              <a:t>February 28,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a:endParaRPr>
          </a:p>
          <a:p>
            <a:pPr algn="ctr">
              <a:defRPr/>
            </a:pPr>
            <a:r>
              <a:rPr lang="en-US" b="1" dirty="0">
                <a:solidFill>
                  <a:schemeClr val="bg1"/>
                </a:solidFill>
              </a:rPr>
              <a:t>Amy Rencher, SVP, Small Business Services</a:t>
            </a:r>
            <a:endParaRPr lang="en-US"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Calibri" panose="020F0502020204030204"/>
              </a:rPr>
              <a:t>Natalie Chmiko, SVP, Small Business Solutions</a:t>
            </a:r>
          </a:p>
        </p:txBody>
      </p:sp>
    </p:spTree>
    <p:extLst>
      <p:ext uri="{BB962C8B-B14F-4D97-AF65-F5344CB8AC3E}">
        <p14:creationId xmlns:p14="http://schemas.microsoft.com/office/powerpoint/2010/main" val="36286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dirty="0"/>
              <a:t>CONNECTIONS TO PROCUREMENT OPPORTUNITIES</a:t>
            </a:r>
          </a:p>
        </p:txBody>
      </p:sp>
      <p:sp>
        <p:nvSpPr>
          <p:cNvPr id="8" name="Rectangle 7">
            <a:extLst>
              <a:ext uri="{FF2B5EF4-FFF2-40B4-BE49-F238E27FC236}">
                <a16:creationId xmlns:a16="http://schemas.microsoft.com/office/drawing/2014/main" id="{0A702871-E5B8-D75F-713D-F1ED9D3C17C2}"/>
              </a:ext>
            </a:extLst>
          </p:cNvPr>
          <p:cNvSpPr/>
          <p:nvPr/>
        </p:nvSpPr>
        <p:spPr>
          <a:xfrm>
            <a:off x="753978" y="1883690"/>
            <a:ext cx="5075851" cy="224676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The International Trade Program facilitates: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cs typeface="Arial" panose="020B0604020202020204" pitchFamily="34" charset="0"/>
              </a:rPr>
              <a:t>Trade Counseling</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Export Education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International B</a:t>
            </a:r>
            <a:r>
              <a:rPr lang="en-US" sz="2000" dirty="0">
                <a:solidFill>
                  <a:prstClr val="black"/>
                </a:solidFill>
                <a:cs typeface="Arial" panose="020B0604020202020204" pitchFamily="34" charset="0"/>
              </a:rPr>
              <a:t>2B Connections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Trade Missions &amp; Shows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cs typeface="Arial" panose="020B0604020202020204" pitchFamily="34" charset="0"/>
              </a:rPr>
              <a:t>Financial Assistance for Export Development Activities</a:t>
            </a:r>
            <a:endPar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1FCCCDC7-5181-26D7-81D7-7652C3AFF666}"/>
              </a:ext>
            </a:extLst>
          </p:cNvPr>
          <p:cNvSpPr txBox="1"/>
          <p:nvPr/>
        </p:nvSpPr>
        <p:spPr>
          <a:xfrm>
            <a:off x="838200" y="1463025"/>
            <a:ext cx="40821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International Trade Services</a:t>
            </a:r>
          </a:p>
        </p:txBody>
      </p:sp>
      <p:pic>
        <p:nvPicPr>
          <p:cNvPr id="11" name="Picture 10">
            <a:extLst>
              <a:ext uri="{FF2B5EF4-FFF2-40B4-BE49-F238E27FC236}">
                <a16:creationId xmlns:a16="http://schemas.microsoft.com/office/drawing/2014/main" id="{03A3942E-9FC6-AAC8-B428-2A8CABEE9DAD}"/>
              </a:ext>
            </a:extLst>
          </p:cNvPr>
          <p:cNvPicPr>
            <a:picLocks noChangeAspect="1"/>
          </p:cNvPicPr>
          <p:nvPr/>
        </p:nvPicPr>
        <p:blipFill rotWithShape="1">
          <a:blip r:embed="rId3">
            <a:extLst>
              <a:ext uri="{28A0092B-C50C-407E-A947-70E740481C1C}">
                <a14:useLocalDpi xmlns:a14="http://schemas.microsoft.com/office/drawing/2010/main" val="0"/>
              </a:ext>
            </a:extLst>
          </a:blip>
          <a:srcRect t="14686"/>
          <a:stretch/>
        </p:blipFill>
        <p:spPr>
          <a:xfrm>
            <a:off x="838200" y="4122326"/>
            <a:ext cx="4082151" cy="2611981"/>
          </a:xfrm>
          <a:prstGeom prst="rect">
            <a:avLst/>
          </a:prstGeom>
        </p:spPr>
      </p:pic>
      <p:sp>
        <p:nvSpPr>
          <p:cNvPr id="14" name="Rectangle 13">
            <a:extLst>
              <a:ext uri="{FF2B5EF4-FFF2-40B4-BE49-F238E27FC236}">
                <a16:creationId xmlns:a16="http://schemas.microsoft.com/office/drawing/2014/main" id="{DD41D71E-3933-CEF5-E9AA-FF0504A2A14A}"/>
              </a:ext>
            </a:extLst>
          </p:cNvPr>
          <p:cNvSpPr/>
          <p:nvPr/>
        </p:nvSpPr>
        <p:spPr>
          <a:xfrm>
            <a:off x="6580873" y="1923212"/>
            <a:ext cx="5075851" cy="193899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Connects Michigan suppliers of goods and services with local, domestic and global buyers based on demand and procurement needs through matchmaking initiatives. PMBC also helps localize or diversify a company’s supply base with custom research requests.</a:t>
            </a:r>
          </a:p>
        </p:txBody>
      </p:sp>
      <p:sp>
        <p:nvSpPr>
          <p:cNvPr id="15" name="TextBox 14">
            <a:extLst>
              <a:ext uri="{FF2B5EF4-FFF2-40B4-BE49-F238E27FC236}">
                <a16:creationId xmlns:a16="http://schemas.microsoft.com/office/drawing/2014/main" id="{F3DEB00B-6A8F-8069-0267-A3E0ECCA67D6}"/>
              </a:ext>
            </a:extLst>
          </p:cNvPr>
          <p:cNvSpPr txBox="1"/>
          <p:nvPr/>
        </p:nvSpPr>
        <p:spPr>
          <a:xfrm>
            <a:off x="6756880" y="1463024"/>
            <a:ext cx="44209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Pure Michigan Business Connect</a:t>
            </a:r>
          </a:p>
        </p:txBody>
      </p:sp>
      <p:sp>
        <p:nvSpPr>
          <p:cNvPr id="16" name="Rectangle 15">
            <a:extLst>
              <a:ext uri="{FF2B5EF4-FFF2-40B4-BE49-F238E27FC236}">
                <a16:creationId xmlns:a16="http://schemas.microsoft.com/office/drawing/2014/main" id="{1A7B51DC-5323-188B-A323-886C425FCDCD}"/>
              </a:ext>
            </a:extLst>
          </p:cNvPr>
          <p:cNvSpPr/>
          <p:nvPr/>
        </p:nvSpPr>
        <p:spPr>
          <a:xfrm>
            <a:off x="6580873" y="4417531"/>
            <a:ext cx="5075851" cy="193899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cs typeface="Arial" panose="020B0604020202020204" pitchFamily="34" charset="0"/>
              </a:rPr>
              <a:t>S</a:t>
            </a:r>
            <a:r>
              <a:rPr kumimoji="0" lang="en-US" sz="2000" b="0" u="none" strike="noStrike" kern="1200" cap="none" spc="0" normalizeH="0" baseline="0" noProof="0" dirty="0" err="1">
                <a:ln>
                  <a:noFill/>
                </a:ln>
                <a:solidFill>
                  <a:prstClr val="black"/>
                </a:solidFill>
                <a:effectLst/>
                <a:uLnTx/>
                <a:uFillTx/>
                <a:ea typeface="+mn-ea"/>
                <a:cs typeface="Arial" panose="020B0604020202020204" pitchFamily="34" charset="0"/>
              </a:rPr>
              <a:t>upport</a:t>
            </a: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 companies with securing, performing and retaining federal, state and local government contracts. Through seminars, events, training and consultations, PTAC works to help Michigan businesses succeed in the government marketplace.</a:t>
            </a:r>
          </a:p>
        </p:txBody>
      </p:sp>
      <p:sp>
        <p:nvSpPr>
          <p:cNvPr id="17" name="TextBox 16">
            <a:extLst>
              <a:ext uri="{FF2B5EF4-FFF2-40B4-BE49-F238E27FC236}">
                <a16:creationId xmlns:a16="http://schemas.microsoft.com/office/drawing/2014/main" id="{BE51FB9E-E51B-81FA-9AA1-CF85E296B673}"/>
              </a:ext>
            </a:extLst>
          </p:cNvPr>
          <p:cNvSpPr txBox="1"/>
          <p:nvPr/>
        </p:nvSpPr>
        <p:spPr>
          <a:xfrm>
            <a:off x="6580873" y="3991053"/>
            <a:ext cx="47729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APEX Accelerators (formerly PTAC)</a:t>
            </a:r>
          </a:p>
        </p:txBody>
      </p:sp>
      <p:sp>
        <p:nvSpPr>
          <p:cNvPr id="18" name="Oval 17">
            <a:extLst>
              <a:ext uri="{FF2B5EF4-FFF2-40B4-BE49-F238E27FC236}">
                <a16:creationId xmlns:a16="http://schemas.microsoft.com/office/drawing/2014/main" id="{888B4EA0-8F0B-03C7-BE8B-0EA23610DFFE}"/>
              </a:ext>
            </a:extLst>
          </p:cNvPr>
          <p:cNvSpPr/>
          <p:nvPr/>
        </p:nvSpPr>
        <p:spPr>
          <a:xfrm>
            <a:off x="177392" y="140502"/>
            <a:ext cx="1181632" cy="1120478"/>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19" name="Graphic 18" descr="Chat">
            <a:extLst>
              <a:ext uri="{FF2B5EF4-FFF2-40B4-BE49-F238E27FC236}">
                <a16:creationId xmlns:a16="http://schemas.microsoft.com/office/drawing/2014/main" id="{AEF62124-9E62-0CE6-0A00-F4C4F39C4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074" y="118802"/>
            <a:ext cx="1237807" cy="1249083"/>
          </a:xfrm>
          <a:prstGeom prst="rect">
            <a:avLst/>
          </a:prstGeom>
        </p:spPr>
      </p:pic>
    </p:spTree>
    <p:extLst>
      <p:ext uri="{BB962C8B-B14F-4D97-AF65-F5344CB8AC3E}">
        <p14:creationId xmlns:p14="http://schemas.microsoft.com/office/powerpoint/2010/main" val="89764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dirty="0"/>
              <a:t>LEVERAGE TECHNOLOGY</a:t>
            </a:r>
          </a:p>
        </p:txBody>
      </p:sp>
      <p:pic>
        <p:nvPicPr>
          <p:cNvPr id="7" name="Picture 6" descr="A picture containing text, indoor, equipment&#10;&#10;Description automatically generated">
            <a:extLst>
              <a:ext uri="{FF2B5EF4-FFF2-40B4-BE49-F238E27FC236}">
                <a16:creationId xmlns:a16="http://schemas.microsoft.com/office/drawing/2014/main" id="{4E97D55B-9F3E-0048-E57B-18BE37C26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505" y="2106529"/>
            <a:ext cx="5448801" cy="3632534"/>
          </a:xfrm>
          <a:prstGeom prst="rect">
            <a:avLst/>
          </a:prstGeom>
        </p:spPr>
      </p:pic>
      <p:sp>
        <p:nvSpPr>
          <p:cNvPr id="10" name="Oval 9">
            <a:extLst>
              <a:ext uri="{FF2B5EF4-FFF2-40B4-BE49-F238E27FC236}">
                <a16:creationId xmlns:a16="http://schemas.microsoft.com/office/drawing/2014/main" id="{74251F65-3131-C75C-12E1-DB61B79A14FF}"/>
              </a:ext>
            </a:extLst>
          </p:cNvPr>
          <p:cNvSpPr/>
          <p:nvPr/>
        </p:nvSpPr>
        <p:spPr>
          <a:xfrm>
            <a:off x="177392" y="140502"/>
            <a:ext cx="1181632" cy="1120478"/>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11" name="Picture 10">
            <a:extLst>
              <a:ext uri="{FF2B5EF4-FFF2-40B4-BE49-F238E27FC236}">
                <a16:creationId xmlns:a16="http://schemas.microsoft.com/office/drawing/2014/main" id="{3DF59FE3-347C-7649-7C66-CE648208387C}"/>
              </a:ext>
            </a:extLst>
          </p:cNvPr>
          <p:cNvPicPr>
            <a:picLocks noChangeAspect="1"/>
          </p:cNvPicPr>
          <p:nvPr/>
        </p:nvPicPr>
        <p:blipFill rotWithShape="1">
          <a:blip r:embed="rId4"/>
          <a:srcRect t="20799" r="20148"/>
          <a:stretch/>
        </p:blipFill>
        <p:spPr>
          <a:xfrm>
            <a:off x="322605" y="123693"/>
            <a:ext cx="1036419" cy="1027977"/>
          </a:xfrm>
          <a:prstGeom prst="rect">
            <a:avLst/>
          </a:prstGeom>
        </p:spPr>
      </p:pic>
      <p:sp>
        <p:nvSpPr>
          <p:cNvPr id="12" name="Rectangle 11">
            <a:extLst>
              <a:ext uri="{FF2B5EF4-FFF2-40B4-BE49-F238E27FC236}">
                <a16:creationId xmlns:a16="http://schemas.microsoft.com/office/drawing/2014/main" id="{1FB90A04-9F1C-2B09-AC71-F873EEC248FA}"/>
              </a:ext>
            </a:extLst>
          </p:cNvPr>
          <p:cNvSpPr/>
          <p:nvPr/>
        </p:nvSpPr>
        <p:spPr>
          <a:xfrm>
            <a:off x="454694" y="3066212"/>
            <a:ext cx="5075851" cy="224676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The Industry 4.0 Signature Initiative is a statewide effort to support and encourage the adoption of Industry 4.0 technologies by Michigan’s small manufacturers. Through a network of partners, manufacturers can access events, education, technology assessments, implementation funding and more.</a:t>
            </a:r>
          </a:p>
        </p:txBody>
      </p:sp>
      <p:sp>
        <p:nvSpPr>
          <p:cNvPr id="13" name="TextBox 12">
            <a:extLst>
              <a:ext uri="{FF2B5EF4-FFF2-40B4-BE49-F238E27FC236}">
                <a16:creationId xmlns:a16="http://schemas.microsoft.com/office/drawing/2014/main" id="{D1E14F00-00AC-1538-8C5B-3CEB22B8121E}"/>
              </a:ext>
            </a:extLst>
          </p:cNvPr>
          <p:cNvSpPr txBox="1"/>
          <p:nvPr/>
        </p:nvSpPr>
        <p:spPr>
          <a:xfrm>
            <a:off x="630701" y="2606024"/>
            <a:ext cx="44209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Industry 4.0 Preparedness</a:t>
            </a:r>
          </a:p>
        </p:txBody>
      </p:sp>
    </p:spTree>
    <p:extLst>
      <p:ext uri="{BB962C8B-B14F-4D97-AF65-F5344CB8AC3E}">
        <p14:creationId xmlns:p14="http://schemas.microsoft.com/office/powerpoint/2010/main" val="1550320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8EFE41-3093-CFE2-60F0-A77FF33435F2}"/>
              </a:ext>
            </a:extLst>
          </p:cNvPr>
          <p:cNvSpPr txBox="1"/>
          <p:nvPr/>
        </p:nvSpPr>
        <p:spPr>
          <a:xfrm>
            <a:off x="3676399" y="4110608"/>
            <a:ext cx="4839202" cy="461665"/>
          </a:xfrm>
          <a:prstGeom prst="rect">
            <a:avLst/>
          </a:prstGeom>
          <a:noFill/>
        </p:spPr>
        <p:txBody>
          <a:bodyPr wrap="square">
            <a:spAutoFit/>
          </a:bodyPr>
          <a:lstStyle/>
          <a:p>
            <a:r>
              <a:rPr lang="en-US" sz="2400" b="1" i="0" u="none" strike="noStrike" baseline="0" dirty="0">
                <a:solidFill>
                  <a:schemeClr val="bg1"/>
                </a:solidFill>
              </a:rPr>
              <a:t>michiganbusiness.org/</a:t>
            </a:r>
            <a:r>
              <a:rPr lang="en-US" sz="2400" b="1" i="0" u="none" strike="noStrike" baseline="0" dirty="0" err="1">
                <a:solidFill>
                  <a:schemeClr val="bg1"/>
                </a:solidFill>
              </a:rPr>
              <a:t>smallbusiness</a:t>
            </a:r>
            <a:r>
              <a:rPr lang="en-US" sz="2400" b="1" i="0" u="none" strike="noStrike" baseline="0" dirty="0">
                <a:solidFill>
                  <a:schemeClr val="bg1"/>
                </a:solidFill>
              </a:rPr>
              <a:t> </a:t>
            </a:r>
            <a:endParaRPr lang="en-US" sz="2400" dirty="0">
              <a:solidFill>
                <a:schemeClr val="bg1"/>
              </a:solidFill>
            </a:endParaRPr>
          </a:p>
        </p:txBody>
      </p:sp>
      <p:sp>
        <p:nvSpPr>
          <p:cNvPr id="5" name="TextBox 4">
            <a:extLst>
              <a:ext uri="{FF2B5EF4-FFF2-40B4-BE49-F238E27FC236}">
                <a16:creationId xmlns:a16="http://schemas.microsoft.com/office/drawing/2014/main" id="{B499C1AD-CD09-5A01-041C-709EA6EB663F}"/>
              </a:ext>
            </a:extLst>
          </p:cNvPr>
          <p:cNvSpPr txBox="1"/>
          <p:nvPr/>
        </p:nvSpPr>
        <p:spPr>
          <a:xfrm>
            <a:off x="5034339" y="4572273"/>
            <a:ext cx="2123322" cy="461665"/>
          </a:xfrm>
          <a:prstGeom prst="rect">
            <a:avLst/>
          </a:prstGeom>
          <a:noFill/>
        </p:spPr>
        <p:txBody>
          <a:bodyPr wrap="square">
            <a:spAutoFit/>
          </a:bodyPr>
          <a:lstStyle/>
          <a:p>
            <a:r>
              <a:rPr lang="en-US" sz="2400" b="1" i="0" u="none" strike="noStrike" baseline="0" dirty="0">
                <a:solidFill>
                  <a:schemeClr val="bg1"/>
                </a:solidFill>
              </a:rPr>
              <a:t>1.888.522.0103</a:t>
            </a:r>
            <a:endParaRPr lang="en-US" sz="2400" dirty="0">
              <a:solidFill>
                <a:schemeClr val="bg1"/>
              </a:solidFill>
            </a:endParaRPr>
          </a:p>
        </p:txBody>
      </p:sp>
    </p:spTree>
    <p:extLst>
      <p:ext uri="{BB962C8B-B14F-4D97-AF65-F5344CB8AC3E}">
        <p14:creationId xmlns:p14="http://schemas.microsoft.com/office/powerpoint/2010/main" val="28114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5A476F34-2F00-3946-A35E-3FD915B37593}"/>
              </a:ext>
            </a:extLst>
          </p:cNvPr>
          <p:cNvGrpSpPr/>
          <p:nvPr/>
        </p:nvGrpSpPr>
        <p:grpSpPr>
          <a:xfrm>
            <a:off x="6422650" y="1398541"/>
            <a:ext cx="5425575" cy="4751766"/>
            <a:chOff x="6423276" y="1331557"/>
            <a:chExt cx="5425575" cy="4751766"/>
          </a:xfrm>
          <a:solidFill>
            <a:schemeClr val="accent1"/>
          </a:solidFill>
        </p:grpSpPr>
        <p:sp>
          <p:nvSpPr>
            <p:cNvPr id="126" name="Arrow: Pentagon 6">
              <a:extLst>
                <a:ext uri="{FF2B5EF4-FFF2-40B4-BE49-F238E27FC236}">
                  <a16:creationId xmlns:a16="http://schemas.microsoft.com/office/drawing/2014/main" id="{4393A521-D99A-674A-9A09-7727A560738C}"/>
                </a:ext>
              </a:extLst>
            </p:cNvPr>
            <p:cNvSpPr/>
            <p:nvPr/>
          </p:nvSpPr>
          <p:spPr>
            <a:xfrm rot="5400000">
              <a:off x="6171322" y="1583511"/>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27" name="Arrow: Pentagon 45">
              <a:extLst>
                <a:ext uri="{FF2B5EF4-FFF2-40B4-BE49-F238E27FC236}">
                  <a16:creationId xmlns:a16="http://schemas.microsoft.com/office/drawing/2014/main" id="{EEC909CE-8269-6744-B5AE-2900F05EDB11}"/>
                </a:ext>
              </a:extLst>
            </p:cNvPr>
            <p:cNvSpPr/>
            <p:nvPr/>
          </p:nvSpPr>
          <p:spPr>
            <a:xfrm rot="5400000">
              <a:off x="8023738" y="1583511"/>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28" name="Arrow: Pentagon 46">
              <a:extLst>
                <a:ext uri="{FF2B5EF4-FFF2-40B4-BE49-F238E27FC236}">
                  <a16:creationId xmlns:a16="http://schemas.microsoft.com/office/drawing/2014/main" id="{58FD8946-B442-234E-B647-06904A9322C7}"/>
                </a:ext>
              </a:extLst>
            </p:cNvPr>
            <p:cNvSpPr/>
            <p:nvPr/>
          </p:nvSpPr>
          <p:spPr>
            <a:xfrm rot="5400000">
              <a:off x="9873890" y="1583511"/>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29" name="Arrow: Pentagon 47">
              <a:extLst>
                <a:ext uri="{FF2B5EF4-FFF2-40B4-BE49-F238E27FC236}">
                  <a16:creationId xmlns:a16="http://schemas.microsoft.com/office/drawing/2014/main" id="{5825306F-CEDC-424A-8FB7-7ECB2FCBCFAF}"/>
                </a:ext>
              </a:extLst>
            </p:cNvPr>
            <p:cNvSpPr/>
            <p:nvPr/>
          </p:nvSpPr>
          <p:spPr>
            <a:xfrm rot="5400000">
              <a:off x="8024784" y="4112717"/>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30" name="Arrow: Pentagon 48">
              <a:extLst>
                <a:ext uri="{FF2B5EF4-FFF2-40B4-BE49-F238E27FC236}">
                  <a16:creationId xmlns:a16="http://schemas.microsoft.com/office/drawing/2014/main" id="{E6A0EC95-D33B-DD48-B51A-4F8DA4A667A8}"/>
                </a:ext>
              </a:extLst>
            </p:cNvPr>
            <p:cNvSpPr/>
            <p:nvPr/>
          </p:nvSpPr>
          <p:spPr>
            <a:xfrm rot="5400000">
              <a:off x="6171322" y="4112717"/>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31" name="Arrow: Pentagon 49">
              <a:extLst>
                <a:ext uri="{FF2B5EF4-FFF2-40B4-BE49-F238E27FC236}">
                  <a16:creationId xmlns:a16="http://schemas.microsoft.com/office/drawing/2014/main" id="{F4E01F93-A9FC-8E45-A9F8-8129C3EF8277}"/>
                </a:ext>
              </a:extLst>
            </p:cNvPr>
            <p:cNvSpPr/>
            <p:nvPr/>
          </p:nvSpPr>
          <p:spPr>
            <a:xfrm rot="5400000">
              <a:off x="9878245" y="4112717"/>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grpSp>
      <p:graphicFrame>
        <p:nvGraphicFramePr>
          <p:cNvPr id="3" name="Object 2" hidden="1">
            <a:extLst>
              <a:ext uri="{FF2B5EF4-FFF2-40B4-BE49-F238E27FC236}">
                <a16:creationId xmlns:a16="http://schemas.microsoft.com/office/drawing/2014/main" id="{589A3755-D647-48B9-B4F0-55442143BC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589A3755-D647-48B9-B4F0-55442143BC2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7" name="TextBox 116">
            <a:extLst>
              <a:ext uri="{FF2B5EF4-FFF2-40B4-BE49-F238E27FC236}">
                <a16:creationId xmlns:a16="http://schemas.microsoft.com/office/drawing/2014/main" id="{42E4FF82-9506-47F9-A2CB-64C624A3FA28}"/>
              </a:ext>
            </a:extLst>
          </p:cNvPr>
          <p:cNvSpPr txBox="1">
            <a:spLocks/>
          </p:cNvSpPr>
          <p:nvPr/>
        </p:nvSpPr>
        <p:spPr>
          <a:xfrm>
            <a:off x="6206694" y="1019458"/>
            <a:ext cx="5816849" cy="309520"/>
          </a:xfrm>
          <a:prstGeom prst="rect">
            <a:avLst/>
          </a:prstGeom>
          <a:solidFill>
            <a:srgbClr val="558BBF"/>
          </a:solidFill>
          <a:ln w="9525">
            <a:noFill/>
          </a:ln>
        </p:spPr>
        <p:txBody>
          <a:bodyPr vert="horz" wrap="square" lIns="72009" tIns="72009" rIns="72009" bIns="72009" rtlCol="0" anchor="ctr" anchorCtr="0">
            <a:noAutofit/>
          </a:bodyPr>
          <a:lstStyle>
            <a:defPPr>
              <a:defRPr lang="en-US"/>
            </a:defPPr>
            <a:lvl1pPr marL="0" lvl="0" indent="0" defTabSz="895350" eaLnBrk="1" latinLnBrk="0" hangingPunct="1">
              <a:buClr>
                <a:schemeClr val="tx2"/>
              </a:buClr>
              <a:buSzPct val="100000"/>
              <a:defRPr sz="1200" b="1" baseline="0">
                <a:solidFill>
                  <a:schemeClr val="dk1"/>
                </a:solidFill>
                <a:latin typeface="+mn-lt"/>
              </a:defRPr>
            </a:lvl1pPr>
            <a:lvl2pPr marL="194400" lvl="1" indent="-190800" defTabSz="895350" eaLnBrk="1" latinLnBrk="0" hangingPunct="1">
              <a:buClr>
                <a:schemeClr val="tx2"/>
              </a:buClr>
              <a:buSzPct val="125000"/>
              <a:buFont typeface="Arial" charset="0"/>
              <a:buChar char="▪"/>
              <a:defRPr baseline="0">
                <a:latin typeface="+mn-lt"/>
              </a:defRPr>
            </a:lvl2pPr>
            <a:lvl3pPr marL="446400" lvl="2" indent="-248400" defTabSz="895350" eaLnBrk="1" latinLnBrk="0" hangingPunct="1">
              <a:buClr>
                <a:schemeClr val="tx2"/>
              </a:buClr>
              <a:buSzPct val="120000"/>
              <a:buFont typeface="Arial" charset="0"/>
              <a:buChar char="–"/>
              <a:defRPr baseline="0">
                <a:latin typeface="+mn-lt"/>
              </a:defRPr>
            </a:lvl3pPr>
            <a:lvl4pPr marL="615600" lvl="3" indent="-154800" defTabSz="895350" eaLnBrk="1" latinLnBrk="0" hangingPunct="1">
              <a:buClr>
                <a:schemeClr val="tx2"/>
              </a:buClr>
              <a:buSzPct val="120000"/>
              <a:buFont typeface="Arial" charset="0"/>
              <a:buChar char="▫"/>
              <a:defRPr baseline="0">
                <a:latin typeface="+mn-lt"/>
              </a:defRPr>
            </a:lvl4pPr>
            <a:lvl5pPr marL="748800" lvl="4" indent="-129600" defTabSz="895350" eaLnBrk="1" latinLnBrk="0" hangingPunct="1">
              <a:buClr>
                <a:schemeClr val="tx2"/>
              </a:buClr>
              <a:buSzPct val="89000"/>
              <a:buFont typeface="Arial" charset="0"/>
              <a:buChar char="-"/>
              <a:defRPr baseline="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STRATEGIC FOCUS AREAS</a:t>
            </a:r>
          </a:p>
        </p:txBody>
      </p:sp>
      <p:grpSp>
        <p:nvGrpSpPr>
          <p:cNvPr id="6" name="Group 5">
            <a:extLst>
              <a:ext uri="{FF2B5EF4-FFF2-40B4-BE49-F238E27FC236}">
                <a16:creationId xmlns:a16="http://schemas.microsoft.com/office/drawing/2014/main" id="{CBF77364-3B90-F347-A220-91C704A43775}"/>
              </a:ext>
            </a:extLst>
          </p:cNvPr>
          <p:cNvGrpSpPr/>
          <p:nvPr/>
        </p:nvGrpSpPr>
        <p:grpSpPr>
          <a:xfrm>
            <a:off x="11660635" y="1104552"/>
            <a:ext cx="144734" cy="128417"/>
            <a:chOff x="11633817" y="1102402"/>
            <a:chExt cx="231147" cy="205087"/>
          </a:xfrm>
        </p:grpSpPr>
        <p:sp>
          <p:nvSpPr>
            <p:cNvPr id="151" name="Freeform 19">
              <a:extLst>
                <a:ext uri="{FF2B5EF4-FFF2-40B4-BE49-F238E27FC236}">
                  <a16:creationId xmlns:a16="http://schemas.microsoft.com/office/drawing/2014/main" id="{5D4E93E4-60DA-4426-B648-0D0F919CB355}"/>
                </a:ext>
              </a:extLst>
            </p:cNvPr>
            <p:cNvSpPr>
              <a:spLocks/>
            </p:cNvSpPr>
            <p:nvPr/>
          </p:nvSpPr>
          <p:spPr bwMode="auto">
            <a:xfrm>
              <a:off x="11676657" y="1169876"/>
              <a:ext cx="83691" cy="29778"/>
            </a:xfrm>
            <a:custGeom>
              <a:avLst/>
              <a:gdLst>
                <a:gd name="T0" fmla="*/ 107 w 206"/>
                <a:gd name="T1" fmla="*/ 77 h 77"/>
                <a:gd name="T2" fmla="*/ 107 w 206"/>
                <a:gd name="T3" fmla="*/ 77 h 77"/>
                <a:gd name="T4" fmla="*/ 106 w 206"/>
                <a:gd name="T5" fmla="*/ 77 h 77"/>
                <a:gd name="T6" fmla="*/ 5 w 206"/>
                <a:gd name="T7" fmla="*/ 26 h 77"/>
                <a:gd name="T8" fmla="*/ 8 w 206"/>
                <a:gd name="T9" fmla="*/ 5 h 77"/>
                <a:gd name="T10" fmla="*/ 29 w 206"/>
                <a:gd name="T11" fmla="*/ 8 h 77"/>
                <a:gd name="T12" fmla="*/ 107 w 206"/>
                <a:gd name="T13" fmla="*/ 46 h 77"/>
                <a:gd name="T14" fmla="*/ 177 w 206"/>
                <a:gd name="T15" fmla="*/ 7 h 77"/>
                <a:gd name="T16" fmla="*/ 199 w 206"/>
                <a:gd name="T17" fmla="*/ 5 h 77"/>
                <a:gd name="T18" fmla="*/ 201 w 206"/>
                <a:gd name="T19" fmla="*/ 26 h 77"/>
                <a:gd name="T20" fmla="*/ 107 w 206"/>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77">
                  <a:moveTo>
                    <a:pt x="107" y="77"/>
                  </a:moveTo>
                  <a:cubicBezTo>
                    <a:pt x="107" y="77"/>
                    <a:pt x="107" y="77"/>
                    <a:pt x="107" y="77"/>
                  </a:cubicBezTo>
                  <a:cubicBezTo>
                    <a:pt x="106" y="77"/>
                    <a:pt x="106" y="77"/>
                    <a:pt x="106" y="77"/>
                  </a:cubicBezTo>
                  <a:cubicBezTo>
                    <a:pt x="52" y="74"/>
                    <a:pt x="13" y="36"/>
                    <a:pt x="5" y="26"/>
                  </a:cubicBezTo>
                  <a:cubicBezTo>
                    <a:pt x="0" y="19"/>
                    <a:pt x="1" y="10"/>
                    <a:pt x="8" y="5"/>
                  </a:cubicBezTo>
                  <a:cubicBezTo>
                    <a:pt x="15" y="0"/>
                    <a:pt x="24" y="1"/>
                    <a:pt x="29" y="8"/>
                  </a:cubicBezTo>
                  <a:cubicBezTo>
                    <a:pt x="34" y="14"/>
                    <a:pt x="66" y="44"/>
                    <a:pt x="107" y="46"/>
                  </a:cubicBezTo>
                  <a:cubicBezTo>
                    <a:pt x="145" y="46"/>
                    <a:pt x="177" y="8"/>
                    <a:pt x="177" y="7"/>
                  </a:cubicBezTo>
                  <a:cubicBezTo>
                    <a:pt x="182" y="1"/>
                    <a:pt x="192" y="0"/>
                    <a:pt x="199" y="5"/>
                  </a:cubicBezTo>
                  <a:cubicBezTo>
                    <a:pt x="205" y="10"/>
                    <a:pt x="206" y="20"/>
                    <a:pt x="201" y="26"/>
                  </a:cubicBezTo>
                  <a:cubicBezTo>
                    <a:pt x="199" y="28"/>
                    <a:pt x="160" y="77"/>
                    <a:pt x="10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 name="Freeform 20">
              <a:extLst>
                <a:ext uri="{FF2B5EF4-FFF2-40B4-BE49-F238E27FC236}">
                  <a16:creationId xmlns:a16="http://schemas.microsoft.com/office/drawing/2014/main" id="{5839E3E0-464D-41B5-94F2-E8350C88B364}"/>
                </a:ext>
              </a:extLst>
            </p:cNvPr>
            <p:cNvSpPr>
              <a:spLocks noEditPoints="1"/>
            </p:cNvSpPr>
            <p:nvPr/>
          </p:nvSpPr>
          <p:spPr bwMode="auto">
            <a:xfrm>
              <a:off x="11633817" y="1102402"/>
              <a:ext cx="231147" cy="205087"/>
            </a:xfrm>
            <a:custGeom>
              <a:avLst/>
              <a:gdLst>
                <a:gd name="T0" fmla="*/ 550 w 570"/>
                <a:gd name="T1" fmla="*/ 406 h 524"/>
                <a:gd name="T2" fmla="*/ 397 w 570"/>
                <a:gd name="T3" fmla="*/ 305 h 524"/>
                <a:gd name="T4" fmla="*/ 395 w 570"/>
                <a:gd name="T5" fmla="*/ 304 h 524"/>
                <a:gd name="T6" fmla="*/ 418 w 570"/>
                <a:gd name="T7" fmla="*/ 209 h 524"/>
                <a:gd name="T8" fmla="*/ 209 w 570"/>
                <a:gd name="T9" fmla="*/ 0 h 524"/>
                <a:gd name="T10" fmla="*/ 0 w 570"/>
                <a:gd name="T11" fmla="*/ 209 h 524"/>
                <a:gd name="T12" fmla="*/ 209 w 570"/>
                <a:gd name="T13" fmla="*/ 418 h 524"/>
                <a:gd name="T14" fmla="*/ 336 w 570"/>
                <a:gd name="T15" fmla="*/ 375 h 524"/>
                <a:gd name="T16" fmla="*/ 337 w 570"/>
                <a:gd name="T17" fmla="*/ 376 h 524"/>
                <a:gd name="T18" fmla="*/ 464 w 570"/>
                <a:gd name="T19" fmla="*/ 510 h 524"/>
                <a:gd name="T20" fmla="*/ 520 w 570"/>
                <a:gd name="T21" fmla="*/ 505 h 524"/>
                <a:gd name="T22" fmla="*/ 556 w 570"/>
                <a:gd name="T23" fmla="*/ 462 h 524"/>
                <a:gd name="T24" fmla="*/ 550 w 570"/>
                <a:gd name="T25" fmla="*/ 406 h 524"/>
                <a:gd name="T26" fmla="*/ 209 w 570"/>
                <a:gd name="T27" fmla="*/ 364 h 524"/>
                <a:gd name="T28" fmla="*/ 54 w 570"/>
                <a:gd name="T29" fmla="*/ 209 h 524"/>
                <a:gd name="T30" fmla="*/ 209 w 570"/>
                <a:gd name="T31" fmla="*/ 54 h 524"/>
                <a:gd name="T32" fmla="*/ 364 w 570"/>
                <a:gd name="T33" fmla="*/ 209 h 524"/>
                <a:gd name="T34" fmla="*/ 209 w 570"/>
                <a:gd name="T35" fmla="*/ 36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0" h="524">
                  <a:moveTo>
                    <a:pt x="550" y="406"/>
                  </a:moveTo>
                  <a:cubicBezTo>
                    <a:pt x="397" y="305"/>
                    <a:pt x="397" y="305"/>
                    <a:pt x="397" y="305"/>
                  </a:cubicBezTo>
                  <a:cubicBezTo>
                    <a:pt x="396" y="305"/>
                    <a:pt x="396" y="304"/>
                    <a:pt x="395" y="304"/>
                  </a:cubicBezTo>
                  <a:cubicBezTo>
                    <a:pt x="410" y="276"/>
                    <a:pt x="418" y="243"/>
                    <a:pt x="418" y="209"/>
                  </a:cubicBezTo>
                  <a:cubicBezTo>
                    <a:pt x="418" y="94"/>
                    <a:pt x="324" y="0"/>
                    <a:pt x="209" y="0"/>
                  </a:cubicBezTo>
                  <a:cubicBezTo>
                    <a:pt x="94" y="0"/>
                    <a:pt x="0" y="94"/>
                    <a:pt x="0" y="209"/>
                  </a:cubicBezTo>
                  <a:cubicBezTo>
                    <a:pt x="0" y="324"/>
                    <a:pt x="94" y="418"/>
                    <a:pt x="209" y="418"/>
                  </a:cubicBezTo>
                  <a:cubicBezTo>
                    <a:pt x="257" y="418"/>
                    <a:pt x="301" y="402"/>
                    <a:pt x="336" y="375"/>
                  </a:cubicBezTo>
                  <a:cubicBezTo>
                    <a:pt x="336" y="375"/>
                    <a:pt x="337" y="376"/>
                    <a:pt x="337" y="376"/>
                  </a:cubicBezTo>
                  <a:cubicBezTo>
                    <a:pt x="464" y="510"/>
                    <a:pt x="464" y="510"/>
                    <a:pt x="464" y="510"/>
                  </a:cubicBezTo>
                  <a:cubicBezTo>
                    <a:pt x="481" y="524"/>
                    <a:pt x="506" y="522"/>
                    <a:pt x="520" y="505"/>
                  </a:cubicBezTo>
                  <a:cubicBezTo>
                    <a:pt x="556" y="462"/>
                    <a:pt x="556" y="462"/>
                    <a:pt x="556" y="462"/>
                  </a:cubicBezTo>
                  <a:cubicBezTo>
                    <a:pt x="570" y="445"/>
                    <a:pt x="567" y="420"/>
                    <a:pt x="550" y="406"/>
                  </a:cubicBezTo>
                  <a:close/>
                  <a:moveTo>
                    <a:pt x="209" y="364"/>
                  </a:moveTo>
                  <a:cubicBezTo>
                    <a:pt x="123" y="364"/>
                    <a:pt x="54" y="295"/>
                    <a:pt x="54" y="209"/>
                  </a:cubicBezTo>
                  <a:cubicBezTo>
                    <a:pt x="54" y="124"/>
                    <a:pt x="123" y="54"/>
                    <a:pt x="209" y="54"/>
                  </a:cubicBezTo>
                  <a:cubicBezTo>
                    <a:pt x="295" y="54"/>
                    <a:pt x="364" y="124"/>
                    <a:pt x="364" y="209"/>
                  </a:cubicBezTo>
                  <a:cubicBezTo>
                    <a:pt x="364" y="295"/>
                    <a:pt x="295" y="364"/>
                    <a:pt x="209"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92" name="TextBox 91">
            <a:extLst>
              <a:ext uri="{FF2B5EF4-FFF2-40B4-BE49-F238E27FC236}">
                <a16:creationId xmlns:a16="http://schemas.microsoft.com/office/drawing/2014/main" id="{A94FF933-824A-4415-AD28-945BD124AD6F}"/>
              </a:ext>
            </a:extLst>
          </p:cNvPr>
          <p:cNvSpPr txBox="1">
            <a:spLocks/>
          </p:cNvSpPr>
          <p:nvPr/>
        </p:nvSpPr>
        <p:spPr>
          <a:xfrm>
            <a:off x="2828725" y="1019457"/>
            <a:ext cx="3225227" cy="319307"/>
          </a:xfrm>
          <a:prstGeom prst="rect">
            <a:avLst/>
          </a:prstGeom>
          <a:solidFill>
            <a:srgbClr val="558BBF"/>
          </a:solidFill>
          <a:ln w="9525">
            <a:noFill/>
          </a:ln>
        </p:spPr>
        <p:txBody>
          <a:bodyPr vert="horz" wrap="square" lIns="72009" tIns="72009" rIns="72009" bIns="72009" rtlCol="0" anchor="ctr" anchorCtr="0">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GUIDING PRINCIPLES</a:t>
            </a:r>
          </a:p>
        </p:txBody>
      </p:sp>
      <p:grpSp>
        <p:nvGrpSpPr>
          <p:cNvPr id="226" name="Group 225">
            <a:extLst>
              <a:ext uri="{FF2B5EF4-FFF2-40B4-BE49-F238E27FC236}">
                <a16:creationId xmlns:a16="http://schemas.microsoft.com/office/drawing/2014/main" id="{FC6C2188-3CDB-431F-AE8A-5FC21FD4DC72}"/>
              </a:ext>
            </a:extLst>
          </p:cNvPr>
          <p:cNvGrpSpPr/>
          <p:nvPr/>
        </p:nvGrpSpPr>
        <p:grpSpPr>
          <a:xfrm>
            <a:off x="5713706" y="1094902"/>
            <a:ext cx="170146" cy="178230"/>
            <a:chOff x="5673258" y="927146"/>
            <a:chExt cx="251042" cy="262970"/>
          </a:xfrm>
        </p:grpSpPr>
        <p:sp>
          <p:nvSpPr>
            <p:cNvPr id="200" name="Freeform 14">
              <a:extLst>
                <a:ext uri="{FF2B5EF4-FFF2-40B4-BE49-F238E27FC236}">
                  <a16:creationId xmlns:a16="http://schemas.microsoft.com/office/drawing/2014/main" id="{0948C460-CB81-4CBC-AD2A-E0D3E6A76B02}"/>
                </a:ext>
              </a:extLst>
            </p:cNvPr>
            <p:cNvSpPr>
              <a:spLocks noEditPoints="1"/>
            </p:cNvSpPr>
            <p:nvPr/>
          </p:nvSpPr>
          <p:spPr bwMode="auto">
            <a:xfrm>
              <a:off x="5785978" y="927146"/>
              <a:ext cx="128800" cy="125036"/>
            </a:xfrm>
            <a:custGeom>
              <a:avLst/>
              <a:gdLst>
                <a:gd name="T0" fmla="*/ 203 w 203"/>
                <a:gd name="T1" fmla="*/ 121 h 204"/>
                <a:gd name="T2" fmla="*/ 203 w 203"/>
                <a:gd name="T3" fmla="*/ 83 h 204"/>
                <a:gd name="T4" fmla="*/ 177 w 203"/>
                <a:gd name="T5" fmla="*/ 79 h 204"/>
                <a:gd name="T6" fmla="*/ 171 w 203"/>
                <a:gd name="T7" fmla="*/ 66 h 204"/>
                <a:gd name="T8" fmla="*/ 187 w 203"/>
                <a:gd name="T9" fmla="*/ 44 h 204"/>
                <a:gd name="T10" fmla="*/ 160 w 203"/>
                <a:gd name="T11" fmla="*/ 17 h 204"/>
                <a:gd name="T12" fmla="*/ 138 w 203"/>
                <a:gd name="T13" fmla="*/ 32 h 204"/>
                <a:gd name="T14" fmla="*/ 125 w 203"/>
                <a:gd name="T15" fmla="*/ 27 h 204"/>
                <a:gd name="T16" fmla="*/ 120 w 203"/>
                <a:gd name="T17" fmla="*/ 0 h 204"/>
                <a:gd name="T18" fmla="*/ 83 w 203"/>
                <a:gd name="T19" fmla="*/ 0 h 204"/>
                <a:gd name="T20" fmla="*/ 78 w 203"/>
                <a:gd name="T21" fmla="*/ 27 h 204"/>
                <a:gd name="T22" fmla="*/ 65 w 203"/>
                <a:gd name="T23" fmla="*/ 32 h 204"/>
                <a:gd name="T24" fmla="*/ 43 w 203"/>
                <a:gd name="T25" fmla="*/ 17 h 204"/>
                <a:gd name="T26" fmla="*/ 16 w 203"/>
                <a:gd name="T27" fmla="*/ 44 h 204"/>
                <a:gd name="T28" fmla="*/ 32 w 203"/>
                <a:gd name="T29" fmla="*/ 66 h 204"/>
                <a:gd name="T30" fmla="*/ 27 w 203"/>
                <a:gd name="T31" fmla="*/ 79 h 204"/>
                <a:gd name="T32" fmla="*/ 0 w 203"/>
                <a:gd name="T33" fmla="*/ 83 h 204"/>
                <a:gd name="T34" fmla="*/ 0 w 203"/>
                <a:gd name="T35" fmla="*/ 121 h 204"/>
                <a:gd name="T36" fmla="*/ 27 w 203"/>
                <a:gd name="T37" fmla="*/ 125 h 204"/>
                <a:gd name="T38" fmla="*/ 32 w 203"/>
                <a:gd name="T39" fmla="*/ 139 h 204"/>
                <a:gd name="T40" fmla="*/ 16 w 203"/>
                <a:gd name="T41" fmla="*/ 161 h 204"/>
                <a:gd name="T42" fmla="*/ 43 w 203"/>
                <a:gd name="T43" fmla="*/ 187 h 204"/>
                <a:gd name="T44" fmla="*/ 65 w 203"/>
                <a:gd name="T45" fmla="*/ 172 h 204"/>
                <a:gd name="T46" fmla="*/ 78 w 203"/>
                <a:gd name="T47" fmla="*/ 177 h 204"/>
                <a:gd name="T48" fmla="*/ 83 w 203"/>
                <a:gd name="T49" fmla="*/ 204 h 204"/>
                <a:gd name="T50" fmla="*/ 120 w 203"/>
                <a:gd name="T51" fmla="*/ 204 h 204"/>
                <a:gd name="T52" fmla="*/ 125 w 203"/>
                <a:gd name="T53" fmla="*/ 177 h 204"/>
                <a:gd name="T54" fmla="*/ 138 w 203"/>
                <a:gd name="T55" fmla="*/ 172 h 204"/>
                <a:gd name="T56" fmla="*/ 160 w 203"/>
                <a:gd name="T57" fmla="*/ 187 h 204"/>
                <a:gd name="T58" fmla="*/ 187 w 203"/>
                <a:gd name="T59" fmla="*/ 161 h 204"/>
                <a:gd name="T60" fmla="*/ 171 w 203"/>
                <a:gd name="T61" fmla="*/ 139 h 204"/>
                <a:gd name="T62" fmla="*/ 177 w 203"/>
                <a:gd name="T63" fmla="*/ 125 h 204"/>
                <a:gd name="T64" fmla="*/ 203 w 203"/>
                <a:gd name="T65" fmla="*/ 121 h 204"/>
                <a:gd name="T66" fmla="*/ 102 w 203"/>
                <a:gd name="T67" fmla="*/ 136 h 204"/>
                <a:gd name="T68" fmla="*/ 68 w 203"/>
                <a:gd name="T69" fmla="*/ 102 h 204"/>
                <a:gd name="T70" fmla="*/ 102 w 203"/>
                <a:gd name="T71" fmla="*/ 69 h 204"/>
                <a:gd name="T72" fmla="*/ 135 w 203"/>
                <a:gd name="T73" fmla="*/ 102 h 204"/>
                <a:gd name="T74" fmla="*/ 102 w 203"/>
                <a:gd name="T7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04">
                  <a:moveTo>
                    <a:pt x="203" y="121"/>
                  </a:moveTo>
                  <a:cubicBezTo>
                    <a:pt x="203" y="83"/>
                    <a:pt x="203" y="83"/>
                    <a:pt x="203" y="83"/>
                  </a:cubicBezTo>
                  <a:cubicBezTo>
                    <a:pt x="177" y="79"/>
                    <a:pt x="177" y="79"/>
                    <a:pt x="177" y="79"/>
                  </a:cubicBezTo>
                  <a:cubicBezTo>
                    <a:pt x="175" y="74"/>
                    <a:pt x="173" y="70"/>
                    <a:pt x="171" y="66"/>
                  </a:cubicBezTo>
                  <a:cubicBezTo>
                    <a:pt x="187" y="44"/>
                    <a:pt x="187" y="44"/>
                    <a:pt x="187" y="44"/>
                  </a:cubicBezTo>
                  <a:cubicBezTo>
                    <a:pt x="160" y="17"/>
                    <a:pt x="160" y="17"/>
                    <a:pt x="160" y="17"/>
                  </a:cubicBezTo>
                  <a:cubicBezTo>
                    <a:pt x="138" y="32"/>
                    <a:pt x="138" y="32"/>
                    <a:pt x="138" y="32"/>
                  </a:cubicBezTo>
                  <a:cubicBezTo>
                    <a:pt x="134" y="30"/>
                    <a:pt x="130" y="28"/>
                    <a:pt x="125" y="27"/>
                  </a:cubicBezTo>
                  <a:cubicBezTo>
                    <a:pt x="120" y="0"/>
                    <a:pt x="120" y="0"/>
                    <a:pt x="120" y="0"/>
                  </a:cubicBezTo>
                  <a:cubicBezTo>
                    <a:pt x="83" y="0"/>
                    <a:pt x="83" y="0"/>
                    <a:pt x="83" y="0"/>
                  </a:cubicBezTo>
                  <a:cubicBezTo>
                    <a:pt x="78" y="27"/>
                    <a:pt x="78" y="27"/>
                    <a:pt x="78" y="27"/>
                  </a:cubicBezTo>
                  <a:cubicBezTo>
                    <a:pt x="74" y="28"/>
                    <a:pt x="69" y="30"/>
                    <a:pt x="65" y="32"/>
                  </a:cubicBezTo>
                  <a:cubicBezTo>
                    <a:pt x="43" y="17"/>
                    <a:pt x="43" y="17"/>
                    <a:pt x="43" y="17"/>
                  </a:cubicBezTo>
                  <a:cubicBezTo>
                    <a:pt x="16" y="44"/>
                    <a:pt x="16" y="44"/>
                    <a:pt x="16" y="44"/>
                  </a:cubicBezTo>
                  <a:cubicBezTo>
                    <a:pt x="32" y="66"/>
                    <a:pt x="32" y="66"/>
                    <a:pt x="32" y="66"/>
                  </a:cubicBezTo>
                  <a:cubicBezTo>
                    <a:pt x="30" y="70"/>
                    <a:pt x="28" y="74"/>
                    <a:pt x="27" y="79"/>
                  </a:cubicBezTo>
                  <a:cubicBezTo>
                    <a:pt x="0" y="83"/>
                    <a:pt x="0" y="83"/>
                    <a:pt x="0" y="83"/>
                  </a:cubicBezTo>
                  <a:cubicBezTo>
                    <a:pt x="0" y="121"/>
                    <a:pt x="0" y="121"/>
                    <a:pt x="0" y="121"/>
                  </a:cubicBezTo>
                  <a:cubicBezTo>
                    <a:pt x="27" y="125"/>
                    <a:pt x="27" y="125"/>
                    <a:pt x="27" y="125"/>
                  </a:cubicBezTo>
                  <a:cubicBezTo>
                    <a:pt x="28" y="130"/>
                    <a:pt x="30" y="134"/>
                    <a:pt x="32" y="139"/>
                  </a:cubicBezTo>
                  <a:cubicBezTo>
                    <a:pt x="16" y="161"/>
                    <a:pt x="16" y="161"/>
                    <a:pt x="16" y="161"/>
                  </a:cubicBezTo>
                  <a:cubicBezTo>
                    <a:pt x="43" y="187"/>
                    <a:pt x="43" y="187"/>
                    <a:pt x="43" y="187"/>
                  </a:cubicBezTo>
                  <a:cubicBezTo>
                    <a:pt x="65" y="172"/>
                    <a:pt x="65" y="172"/>
                    <a:pt x="65" y="172"/>
                  </a:cubicBezTo>
                  <a:cubicBezTo>
                    <a:pt x="69" y="174"/>
                    <a:pt x="74" y="176"/>
                    <a:pt x="78" y="177"/>
                  </a:cubicBezTo>
                  <a:cubicBezTo>
                    <a:pt x="83" y="204"/>
                    <a:pt x="83" y="204"/>
                    <a:pt x="83" y="204"/>
                  </a:cubicBezTo>
                  <a:cubicBezTo>
                    <a:pt x="120" y="204"/>
                    <a:pt x="120" y="204"/>
                    <a:pt x="120" y="204"/>
                  </a:cubicBezTo>
                  <a:cubicBezTo>
                    <a:pt x="125" y="177"/>
                    <a:pt x="125" y="177"/>
                    <a:pt x="125" y="177"/>
                  </a:cubicBezTo>
                  <a:cubicBezTo>
                    <a:pt x="130" y="176"/>
                    <a:pt x="134" y="174"/>
                    <a:pt x="138" y="172"/>
                  </a:cubicBezTo>
                  <a:cubicBezTo>
                    <a:pt x="160" y="187"/>
                    <a:pt x="160" y="187"/>
                    <a:pt x="160" y="187"/>
                  </a:cubicBezTo>
                  <a:cubicBezTo>
                    <a:pt x="187" y="161"/>
                    <a:pt x="187" y="161"/>
                    <a:pt x="187" y="161"/>
                  </a:cubicBezTo>
                  <a:cubicBezTo>
                    <a:pt x="171" y="139"/>
                    <a:pt x="171" y="139"/>
                    <a:pt x="171" y="139"/>
                  </a:cubicBezTo>
                  <a:cubicBezTo>
                    <a:pt x="173" y="134"/>
                    <a:pt x="175" y="130"/>
                    <a:pt x="177" y="125"/>
                  </a:cubicBezTo>
                  <a:lnTo>
                    <a:pt x="203" y="121"/>
                  </a:lnTo>
                  <a:close/>
                  <a:moveTo>
                    <a:pt x="102" y="136"/>
                  </a:moveTo>
                  <a:cubicBezTo>
                    <a:pt x="83" y="136"/>
                    <a:pt x="68" y="121"/>
                    <a:pt x="68" y="102"/>
                  </a:cubicBezTo>
                  <a:cubicBezTo>
                    <a:pt x="68" y="84"/>
                    <a:pt x="83" y="69"/>
                    <a:pt x="102" y="69"/>
                  </a:cubicBezTo>
                  <a:cubicBezTo>
                    <a:pt x="120" y="69"/>
                    <a:pt x="135" y="84"/>
                    <a:pt x="135" y="102"/>
                  </a:cubicBezTo>
                  <a:cubicBezTo>
                    <a:pt x="135" y="121"/>
                    <a:pt x="120" y="136"/>
                    <a:pt x="102"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4" name="Freeform 72">
              <a:extLst>
                <a:ext uri="{FF2B5EF4-FFF2-40B4-BE49-F238E27FC236}">
                  <a16:creationId xmlns:a16="http://schemas.microsoft.com/office/drawing/2014/main" id="{9317CC08-9E2A-5047-9845-3C382BBFBAB9}"/>
                </a:ext>
              </a:extLst>
            </p:cNvPr>
            <p:cNvSpPr>
              <a:spLocks/>
            </p:cNvSpPr>
            <p:nvPr/>
          </p:nvSpPr>
          <p:spPr bwMode="auto">
            <a:xfrm>
              <a:off x="5673258" y="1061500"/>
              <a:ext cx="251042" cy="128616"/>
            </a:xfrm>
            <a:custGeom>
              <a:avLst/>
              <a:gdLst>
                <a:gd name="T0" fmla="*/ 17837 w 19529"/>
                <a:gd name="T1" fmla="*/ 367 h 10315"/>
                <a:gd name="T2" fmla="*/ 14525 w 19529"/>
                <a:gd name="T3" fmla="*/ 3687 h 10315"/>
                <a:gd name="T4" fmla="*/ 9377 w 19529"/>
                <a:gd name="T5" fmla="*/ 3687 h 10315"/>
                <a:gd name="T6" fmla="*/ 9190 w 19529"/>
                <a:gd name="T7" fmla="*/ 3499 h 10315"/>
                <a:gd name="T8" fmla="*/ 9190 w 19529"/>
                <a:gd name="T9" fmla="*/ 3311 h 10315"/>
                <a:gd name="T10" fmla="*/ 9377 w 19529"/>
                <a:gd name="T11" fmla="*/ 3123 h 10315"/>
                <a:gd name="T12" fmla="*/ 12406 w 19529"/>
                <a:gd name="T13" fmla="*/ 3123 h 10315"/>
                <a:gd name="T14" fmla="*/ 13344 w 19529"/>
                <a:gd name="T15" fmla="*/ 2183 h 10315"/>
                <a:gd name="T16" fmla="*/ 12406 w 19529"/>
                <a:gd name="T17" fmla="*/ 1243 h 10315"/>
                <a:gd name="T18" fmla="*/ 5021 w 19529"/>
                <a:gd name="T19" fmla="*/ 1243 h 10315"/>
                <a:gd name="T20" fmla="*/ 4358 w 19529"/>
                <a:gd name="T21" fmla="*/ 1518 h 10315"/>
                <a:gd name="T22" fmla="*/ 280 w 19529"/>
                <a:gd name="T23" fmla="*/ 5608 h 10315"/>
                <a:gd name="T24" fmla="*/ 5 w 19529"/>
                <a:gd name="T25" fmla="*/ 6291 h 10315"/>
                <a:gd name="T26" fmla="*/ 7 w 19529"/>
                <a:gd name="T27" fmla="*/ 9424 h 10315"/>
                <a:gd name="T28" fmla="*/ 279 w 19529"/>
                <a:gd name="T29" fmla="*/ 10040 h 10315"/>
                <a:gd name="T30" fmla="*/ 942 w 19529"/>
                <a:gd name="T31" fmla="*/ 10315 h 10315"/>
                <a:gd name="T32" fmla="*/ 1606 w 19529"/>
                <a:gd name="T33" fmla="*/ 10040 h 10315"/>
                <a:gd name="T34" fmla="*/ 5410 w 19529"/>
                <a:gd name="T35" fmla="*/ 6226 h 10315"/>
                <a:gd name="T36" fmla="*/ 14257 w 19529"/>
                <a:gd name="T37" fmla="*/ 6226 h 10315"/>
                <a:gd name="T38" fmla="*/ 14920 w 19529"/>
                <a:gd name="T39" fmla="*/ 5951 h 10315"/>
                <a:gd name="T40" fmla="*/ 19163 w 19529"/>
                <a:gd name="T41" fmla="*/ 1697 h 10315"/>
                <a:gd name="T42" fmla="*/ 19163 w 19529"/>
                <a:gd name="T43" fmla="*/ 367 h 10315"/>
                <a:gd name="T44" fmla="*/ 17837 w 19529"/>
                <a:gd name="T45" fmla="*/ 367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9" h="10315">
                  <a:moveTo>
                    <a:pt x="17837" y="367"/>
                  </a:moveTo>
                  <a:lnTo>
                    <a:pt x="14525" y="3687"/>
                  </a:lnTo>
                  <a:lnTo>
                    <a:pt x="9377" y="3687"/>
                  </a:lnTo>
                  <a:cubicBezTo>
                    <a:pt x="9274" y="3687"/>
                    <a:pt x="9190" y="3603"/>
                    <a:pt x="9190" y="3499"/>
                  </a:cubicBezTo>
                  <a:lnTo>
                    <a:pt x="9190" y="3311"/>
                  </a:lnTo>
                  <a:cubicBezTo>
                    <a:pt x="9190" y="3207"/>
                    <a:pt x="9274" y="3123"/>
                    <a:pt x="9377" y="3123"/>
                  </a:cubicBezTo>
                  <a:lnTo>
                    <a:pt x="12406" y="3123"/>
                  </a:lnTo>
                  <a:cubicBezTo>
                    <a:pt x="12924" y="3123"/>
                    <a:pt x="13344" y="2702"/>
                    <a:pt x="13344" y="2183"/>
                  </a:cubicBezTo>
                  <a:cubicBezTo>
                    <a:pt x="13344" y="1664"/>
                    <a:pt x="12924" y="1243"/>
                    <a:pt x="12406" y="1243"/>
                  </a:cubicBezTo>
                  <a:lnTo>
                    <a:pt x="5021" y="1243"/>
                  </a:lnTo>
                  <a:cubicBezTo>
                    <a:pt x="4773" y="1243"/>
                    <a:pt x="4534" y="1342"/>
                    <a:pt x="4358" y="1518"/>
                  </a:cubicBezTo>
                  <a:lnTo>
                    <a:pt x="280" y="5608"/>
                  </a:lnTo>
                  <a:cubicBezTo>
                    <a:pt x="92" y="5796"/>
                    <a:pt x="0" y="6045"/>
                    <a:pt x="5" y="6291"/>
                  </a:cubicBezTo>
                  <a:cubicBezTo>
                    <a:pt x="9" y="6463"/>
                    <a:pt x="1" y="9296"/>
                    <a:pt x="7" y="9424"/>
                  </a:cubicBezTo>
                  <a:cubicBezTo>
                    <a:pt x="18" y="9648"/>
                    <a:pt x="109" y="9869"/>
                    <a:pt x="279" y="10040"/>
                  </a:cubicBezTo>
                  <a:cubicBezTo>
                    <a:pt x="462" y="10223"/>
                    <a:pt x="702" y="10315"/>
                    <a:pt x="942" y="10315"/>
                  </a:cubicBezTo>
                  <a:cubicBezTo>
                    <a:pt x="1182" y="10315"/>
                    <a:pt x="1422" y="10223"/>
                    <a:pt x="1606" y="10040"/>
                  </a:cubicBezTo>
                  <a:lnTo>
                    <a:pt x="5410" y="6226"/>
                  </a:lnTo>
                  <a:lnTo>
                    <a:pt x="14257" y="6226"/>
                  </a:lnTo>
                  <a:cubicBezTo>
                    <a:pt x="14506" y="6226"/>
                    <a:pt x="14744" y="6127"/>
                    <a:pt x="14920" y="5951"/>
                  </a:cubicBezTo>
                  <a:lnTo>
                    <a:pt x="19163" y="1697"/>
                  </a:lnTo>
                  <a:cubicBezTo>
                    <a:pt x="19529" y="1329"/>
                    <a:pt x="19529" y="734"/>
                    <a:pt x="19163" y="367"/>
                  </a:cubicBezTo>
                  <a:cubicBezTo>
                    <a:pt x="18797" y="0"/>
                    <a:pt x="18203" y="0"/>
                    <a:pt x="17837" y="36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72" name="Title 1">
            <a:extLst>
              <a:ext uri="{FF2B5EF4-FFF2-40B4-BE49-F238E27FC236}">
                <a16:creationId xmlns:a16="http://schemas.microsoft.com/office/drawing/2014/main" id="{835894EC-8F88-452D-B63E-C5530E4A3C6E}"/>
              </a:ext>
            </a:extLst>
          </p:cNvPr>
          <p:cNvSpPr>
            <a:spLocks noGrp="1"/>
          </p:cNvSpPr>
          <p:nvPr>
            <p:ph type="title"/>
          </p:nvPr>
        </p:nvSpPr>
        <p:spPr bwMode="gray">
          <a:xfrm>
            <a:off x="0" y="0"/>
            <a:ext cx="12191979" cy="870809"/>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p>
            <a:pPr defTabSz="457200" fontAlgn="auto">
              <a:spcAft>
                <a:spcPts val="0"/>
              </a:spcAft>
              <a:tabLst/>
            </a:pPr>
            <a:r>
              <a:rPr lang="en-US" kern="1200" dirty="0">
                <a:solidFill>
                  <a:schemeClr val="bg1"/>
                </a:solidFill>
              </a:rPr>
              <a:t>MEDC IS COMMITTED TO ENABLING LONG-TERM</a:t>
            </a:r>
            <a:br>
              <a:rPr lang="en-US" kern="1200" dirty="0">
                <a:solidFill>
                  <a:schemeClr val="bg1"/>
                </a:solidFill>
              </a:rPr>
            </a:br>
            <a:r>
              <a:rPr lang="en-US" kern="1200" dirty="0">
                <a:solidFill>
                  <a:schemeClr val="bg1"/>
                </a:solidFill>
              </a:rPr>
              <a:t>UPWARD ECONOMIC MOBILITY FOR ALL MICHIGANDERS</a:t>
            </a:r>
          </a:p>
        </p:txBody>
      </p:sp>
      <p:sp>
        <p:nvSpPr>
          <p:cNvPr id="79" name="TextBox 78">
            <a:extLst>
              <a:ext uri="{FF2B5EF4-FFF2-40B4-BE49-F238E27FC236}">
                <a16:creationId xmlns:a16="http://schemas.microsoft.com/office/drawing/2014/main" id="{5EA1CCDE-64F9-4D47-BA9F-BF2685312D19}"/>
              </a:ext>
            </a:extLst>
          </p:cNvPr>
          <p:cNvSpPr txBox="1">
            <a:spLocks/>
          </p:cNvSpPr>
          <p:nvPr/>
        </p:nvSpPr>
        <p:spPr>
          <a:xfrm>
            <a:off x="3621547" y="2877514"/>
            <a:ext cx="2141410" cy="65402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l" defTabSz="895350" rtl="0" eaLnBrk="1" fontAlgn="base" latinLnBrk="0" hangingPunct="1">
              <a:lnSpc>
                <a:spcPct val="100000"/>
              </a:lnSpc>
              <a:spcBef>
                <a:spcPct val="0"/>
              </a:spcBef>
              <a:spcAft>
                <a:spcPts val="0"/>
              </a:spcAft>
              <a:buClr>
                <a:srgbClr val="001D59"/>
              </a:buClr>
              <a:buSzPct val="125000"/>
              <a:buFont typeface="Arial" charset="0"/>
              <a:buNone/>
              <a:tabLst/>
              <a:defRPr/>
            </a:pPr>
            <a:r>
              <a:rPr kumimoji="0" lang="en-US" sz="1200" b="1" i="0" u="none" strike="noStrike" kern="1200" cap="none" spc="0" normalizeH="0" baseline="0" noProof="0" dirty="0">
                <a:ln>
                  <a:noFill/>
                </a:ln>
                <a:solidFill>
                  <a:srgbClr val="558BBF"/>
                </a:solidFill>
                <a:effectLst/>
                <a:uLnTx/>
                <a:uFillTx/>
                <a:latin typeface="Arial"/>
                <a:ea typeface="+mn-ea"/>
                <a:cs typeface="+mn-cs"/>
              </a:rPr>
              <a:t>Regional impact</a:t>
            </a:r>
            <a:endParaRPr kumimoji="0" lang="en-US" sz="1200" b="0" i="0" u="none" strike="noStrike" kern="1200" cap="none" spc="0" normalizeH="0" baseline="0" noProof="0" dirty="0">
              <a:ln>
                <a:noFill/>
              </a:ln>
              <a:solidFill>
                <a:srgbClr val="558BBF"/>
              </a:solidFill>
              <a:effectLst/>
              <a:uLnTx/>
              <a:uFillTx/>
              <a:latin typeface="Arial"/>
              <a:ea typeface="+mn-ea"/>
              <a:cs typeface="+mn-cs"/>
            </a:endParaRPr>
          </a:p>
          <a:p>
            <a:pPr marL="3600" marR="0" lvl="1" indent="0" algn="l" defTabSz="895350" rtl="0" eaLnBrk="1" fontAlgn="base" latinLnBrk="0" hangingPunct="1">
              <a:lnSpc>
                <a:spcPct val="100000"/>
              </a:lnSpc>
              <a:spcBef>
                <a:spcPct val="0"/>
              </a:spcBef>
              <a:spcAft>
                <a:spcPts val="0"/>
              </a:spcAft>
              <a:buClr>
                <a:srgbClr val="001D59"/>
              </a:buClr>
              <a:buSzPct val="125000"/>
              <a:buFont typeface="Arial" charset="0"/>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Support every region – from rural areas to urban centers – to improve economic outcomes for all.</a:t>
            </a:r>
          </a:p>
        </p:txBody>
      </p:sp>
      <p:sp>
        <p:nvSpPr>
          <p:cNvPr id="83" name="TextBox 82">
            <a:extLst>
              <a:ext uri="{FF2B5EF4-FFF2-40B4-BE49-F238E27FC236}">
                <a16:creationId xmlns:a16="http://schemas.microsoft.com/office/drawing/2014/main" id="{BCDDECB3-E63D-834D-A6C2-800CF129BF6D}"/>
              </a:ext>
            </a:extLst>
          </p:cNvPr>
          <p:cNvSpPr txBox="1">
            <a:spLocks/>
          </p:cNvSpPr>
          <p:nvPr/>
        </p:nvSpPr>
        <p:spPr>
          <a:xfrm>
            <a:off x="3617079" y="1598269"/>
            <a:ext cx="2222956"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l" defTabSz="895350" rtl="0" eaLnBrk="1" fontAlgn="base" latinLnBrk="0" hangingPunct="1">
              <a:lnSpc>
                <a:spcPct val="100000"/>
              </a:lnSpc>
              <a:spcBef>
                <a:spcPct val="0"/>
              </a:spcBef>
              <a:spcAft>
                <a:spcPts val="0"/>
              </a:spcAft>
              <a:buClr>
                <a:srgbClr val="001D59"/>
              </a:buClr>
              <a:buSzPct val="125000"/>
              <a:buFont typeface="Arial" charset="0"/>
              <a:buNone/>
              <a:tabLst/>
              <a:defRPr/>
            </a:pPr>
            <a:r>
              <a:rPr kumimoji="0" lang="en-US" sz="1200" b="1" i="0" u="none" strike="noStrike" kern="1200" cap="none" spc="0" normalizeH="0" baseline="0" noProof="0" dirty="0">
                <a:ln>
                  <a:noFill/>
                </a:ln>
                <a:solidFill>
                  <a:srgbClr val="558BBF"/>
                </a:solidFill>
                <a:effectLst/>
                <a:uLnTx/>
                <a:uFillTx/>
                <a:latin typeface="Arial"/>
                <a:ea typeface="+mn-ea"/>
                <a:cs typeface="+mn-cs"/>
              </a:rPr>
              <a:t>Sustained, long-term growth</a:t>
            </a:r>
            <a:br>
              <a:rPr kumimoji="0" lang="en-US" sz="1200" b="1" i="0" u="none" strike="noStrike" kern="1200" cap="none" spc="0" normalizeH="0" baseline="0" noProof="0" dirty="0">
                <a:ln>
                  <a:noFill/>
                </a:ln>
                <a:solidFill>
                  <a:srgbClr val="2487BE"/>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Accelerate long-term job growth to address impacts of automation and protect Michigan’s economy against downturns.</a:t>
            </a:r>
          </a:p>
        </p:txBody>
      </p:sp>
      <p:sp>
        <p:nvSpPr>
          <p:cNvPr id="85" name="TextBox 84">
            <a:extLst>
              <a:ext uri="{FF2B5EF4-FFF2-40B4-BE49-F238E27FC236}">
                <a16:creationId xmlns:a16="http://schemas.microsoft.com/office/drawing/2014/main" id="{42DA2144-CBAE-E44B-AAF3-34509B8DBA85}"/>
              </a:ext>
            </a:extLst>
          </p:cNvPr>
          <p:cNvSpPr txBox="1">
            <a:spLocks/>
          </p:cNvSpPr>
          <p:nvPr/>
        </p:nvSpPr>
        <p:spPr>
          <a:xfrm>
            <a:off x="3627684" y="4010565"/>
            <a:ext cx="2222948" cy="64633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l" defTabSz="895350" rtl="0" eaLnBrk="1" fontAlgn="base" latinLnBrk="0" hangingPunct="1">
              <a:lnSpc>
                <a:spcPct val="100000"/>
              </a:lnSpc>
              <a:spcBef>
                <a:spcPct val="0"/>
              </a:spcBef>
              <a:spcAft>
                <a:spcPts val="0"/>
              </a:spcAft>
              <a:buClr>
                <a:srgbClr val="001D59"/>
              </a:buClr>
              <a:buSzPct val="125000"/>
              <a:buFont typeface="Arial" charset="0"/>
              <a:buNone/>
              <a:tabLst/>
              <a:defRPr/>
            </a:pPr>
            <a:r>
              <a:rPr kumimoji="0" lang="en-US" sz="1200" b="1" i="0" u="none" strike="noStrike" kern="1200" cap="none" spc="0" normalizeH="0" baseline="0" noProof="0" dirty="0">
                <a:ln>
                  <a:noFill/>
                </a:ln>
                <a:solidFill>
                  <a:srgbClr val="558BBF"/>
                </a:solidFill>
                <a:effectLst/>
                <a:uLnTx/>
                <a:uFillTx/>
                <a:latin typeface="Arial"/>
                <a:ea typeface="+mn-ea"/>
                <a:cs typeface="+mn-cs"/>
              </a:rPr>
              <a:t>Equitable, high-wage growth</a:t>
            </a:r>
            <a:endParaRPr kumimoji="0" lang="en-US" sz="1200" b="0" i="0" u="none" strike="noStrike" kern="1200" cap="none" spc="0" normalizeH="0" baseline="0" noProof="0" dirty="0">
              <a:ln>
                <a:noFill/>
              </a:ln>
              <a:solidFill>
                <a:srgbClr val="558BBF"/>
              </a:solidFill>
              <a:effectLst/>
              <a:uLnTx/>
              <a:uFillTx/>
              <a:latin typeface="Arial"/>
              <a:ea typeface="+mn-ea"/>
              <a:cs typeface="+mn-cs"/>
            </a:endParaRPr>
          </a:p>
          <a:p>
            <a:pPr marL="3600" marR="0" lvl="1" indent="0" algn="l" defTabSz="895350" rtl="0" eaLnBrk="1" fontAlgn="base" latinLnBrk="0" hangingPunct="1">
              <a:lnSpc>
                <a:spcPct val="100000"/>
              </a:lnSpc>
              <a:spcBef>
                <a:spcPct val="0"/>
              </a:spcBef>
              <a:spcAft>
                <a:spcPts val="0"/>
              </a:spcAft>
              <a:buClr>
                <a:srgbClr val="001D59"/>
              </a:buClr>
              <a:buSzPct val="125000"/>
              <a:buFont typeface="Arial" charset="0"/>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Provide equitable pathways toward high-wage growth that supports opportunities for all. </a:t>
            </a:r>
          </a:p>
        </p:txBody>
      </p:sp>
      <p:sp>
        <p:nvSpPr>
          <p:cNvPr id="88" name="TextBox 87">
            <a:extLst>
              <a:ext uri="{FF2B5EF4-FFF2-40B4-BE49-F238E27FC236}">
                <a16:creationId xmlns:a16="http://schemas.microsoft.com/office/drawing/2014/main" id="{B46B2D73-1C68-7841-9F0B-F25F194F05C4}"/>
              </a:ext>
            </a:extLst>
          </p:cNvPr>
          <p:cNvSpPr txBox="1">
            <a:spLocks/>
          </p:cNvSpPr>
          <p:nvPr/>
        </p:nvSpPr>
        <p:spPr>
          <a:xfrm>
            <a:off x="3594834" y="5135921"/>
            <a:ext cx="2179201" cy="49244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ts val="0"/>
              </a:spcAft>
              <a:buClr>
                <a:srgbClr val="001D59"/>
              </a:buClr>
              <a:buSzPct val="100000"/>
              <a:buFontTx/>
              <a:buNone/>
              <a:tabLst/>
              <a:defRPr/>
            </a:pPr>
            <a:r>
              <a:rPr kumimoji="0" lang="en-US" sz="1200" b="1" i="0" u="none" strike="noStrike" kern="1200" cap="none" spc="0" normalizeH="0" baseline="0" noProof="0" dirty="0">
                <a:ln>
                  <a:noFill/>
                </a:ln>
                <a:solidFill>
                  <a:srgbClr val="558BBF"/>
                </a:solidFill>
                <a:effectLst/>
                <a:uLnTx/>
                <a:uFillTx/>
                <a:latin typeface="Arial"/>
                <a:ea typeface="+mn-ea"/>
                <a:cs typeface="+mn-cs"/>
              </a:rPr>
              <a:t>Customer focus</a:t>
            </a:r>
            <a:endParaRPr kumimoji="0" lang="en-US" sz="1200" b="0" i="0" u="none" strike="noStrike" kern="1200" cap="none" spc="0" normalizeH="0" baseline="0" noProof="0" dirty="0">
              <a:ln>
                <a:noFill/>
              </a:ln>
              <a:solidFill>
                <a:srgbClr val="558BBF"/>
              </a:solidFill>
              <a:effectLst/>
              <a:uLnTx/>
              <a:uFillTx/>
              <a:latin typeface="Arial"/>
              <a:ea typeface="+mn-ea"/>
              <a:cs typeface="+mn-cs"/>
            </a:endParaRPr>
          </a:p>
          <a:p>
            <a:pPr marL="0" marR="0" lvl="0" indent="0" algn="l" defTabSz="895350" rtl="0" eaLnBrk="1" fontAlgn="base" latinLnBrk="0" hangingPunct="1">
              <a:lnSpc>
                <a:spcPct val="100000"/>
              </a:lnSpc>
              <a:spcBef>
                <a:spcPct val="0"/>
              </a:spcBef>
              <a:spcAft>
                <a:spcPts val="0"/>
              </a:spcAft>
              <a:buClr>
                <a:srgbClr val="001D59"/>
              </a:buClr>
              <a:buSzPct val="10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Bring a customer-first, partner-driven mentality to all we do.</a:t>
            </a:r>
          </a:p>
        </p:txBody>
      </p:sp>
      <p:pic>
        <p:nvPicPr>
          <p:cNvPr id="14" name="Picture 13">
            <a:extLst>
              <a:ext uri="{FF2B5EF4-FFF2-40B4-BE49-F238E27FC236}">
                <a16:creationId xmlns:a16="http://schemas.microsoft.com/office/drawing/2014/main" id="{63E7A8AF-9D1B-764C-86A6-6445EEC90E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94016" y="1708312"/>
            <a:ext cx="411754" cy="431678"/>
          </a:xfrm>
          <a:prstGeom prst="rect">
            <a:avLst/>
          </a:prstGeom>
        </p:spPr>
      </p:pic>
      <p:pic>
        <p:nvPicPr>
          <p:cNvPr id="32" name="Picture 31">
            <a:extLst>
              <a:ext uri="{FF2B5EF4-FFF2-40B4-BE49-F238E27FC236}">
                <a16:creationId xmlns:a16="http://schemas.microsoft.com/office/drawing/2014/main" id="{D2EB05DA-497C-A14E-9E3C-14C51B2047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5649" y="2823483"/>
            <a:ext cx="488488" cy="488488"/>
          </a:xfrm>
          <a:prstGeom prst="rect">
            <a:avLst/>
          </a:prstGeom>
        </p:spPr>
      </p:pic>
      <p:pic>
        <p:nvPicPr>
          <p:cNvPr id="33" name="Picture 32">
            <a:extLst>
              <a:ext uri="{FF2B5EF4-FFF2-40B4-BE49-F238E27FC236}">
                <a16:creationId xmlns:a16="http://schemas.microsoft.com/office/drawing/2014/main" id="{F00E30DC-B81C-BC41-B676-396AC50424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60304" y="3995464"/>
            <a:ext cx="479179" cy="479179"/>
          </a:xfrm>
          <a:prstGeom prst="rect">
            <a:avLst/>
          </a:prstGeom>
        </p:spPr>
      </p:pic>
      <p:sp>
        <p:nvSpPr>
          <p:cNvPr id="2" name="TextBox 1">
            <a:extLst>
              <a:ext uri="{FF2B5EF4-FFF2-40B4-BE49-F238E27FC236}">
                <a16:creationId xmlns:a16="http://schemas.microsoft.com/office/drawing/2014/main" id="{E0A65D53-4E10-4FB3-A192-21F5730DCC68}"/>
              </a:ext>
            </a:extLst>
          </p:cNvPr>
          <p:cNvSpPr txBox="1"/>
          <p:nvPr/>
        </p:nvSpPr>
        <p:spPr>
          <a:xfrm>
            <a:off x="-21" y="6228845"/>
            <a:ext cx="12192000"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7" name="Group 86">
            <a:extLst>
              <a:ext uri="{FF2B5EF4-FFF2-40B4-BE49-F238E27FC236}">
                <a16:creationId xmlns:a16="http://schemas.microsoft.com/office/drawing/2014/main" id="{2DA13347-70B5-9E44-8305-A37301B8E10C}"/>
              </a:ext>
            </a:extLst>
          </p:cNvPr>
          <p:cNvGrpSpPr/>
          <p:nvPr/>
        </p:nvGrpSpPr>
        <p:grpSpPr>
          <a:xfrm>
            <a:off x="6422650" y="1351610"/>
            <a:ext cx="5425575" cy="4751766"/>
            <a:chOff x="6423276" y="1331557"/>
            <a:chExt cx="5425575" cy="4751766"/>
          </a:xfrm>
          <a:solidFill>
            <a:schemeClr val="bg1"/>
          </a:solidFill>
        </p:grpSpPr>
        <p:sp>
          <p:nvSpPr>
            <p:cNvPr id="89" name="Arrow: Pentagon 6">
              <a:extLst>
                <a:ext uri="{FF2B5EF4-FFF2-40B4-BE49-F238E27FC236}">
                  <a16:creationId xmlns:a16="http://schemas.microsoft.com/office/drawing/2014/main" id="{893B2BB4-3402-CC44-A4CB-EBA0876FE73F}"/>
                </a:ext>
              </a:extLst>
            </p:cNvPr>
            <p:cNvSpPr/>
            <p:nvPr/>
          </p:nvSpPr>
          <p:spPr>
            <a:xfrm rot="5400000">
              <a:off x="6171322" y="1583511"/>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Arrow: Pentagon 45">
              <a:extLst>
                <a:ext uri="{FF2B5EF4-FFF2-40B4-BE49-F238E27FC236}">
                  <a16:creationId xmlns:a16="http://schemas.microsoft.com/office/drawing/2014/main" id="{D3C23E3B-72BE-474D-B960-AE15C99B2AC0}"/>
                </a:ext>
              </a:extLst>
            </p:cNvPr>
            <p:cNvSpPr/>
            <p:nvPr/>
          </p:nvSpPr>
          <p:spPr>
            <a:xfrm rot="5400000">
              <a:off x="8023738" y="1583511"/>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3" name="Arrow: Pentagon 46">
              <a:extLst>
                <a:ext uri="{FF2B5EF4-FFF2-40B4-BE49-F238E27FC236}">
                  <a16:creationId xmlns:a16="http://schemas.microsoft.com/office/drawing/2014/main" id="{B2BA3BD2-FCA9-4048-9313-7D26749F499A}"/>
                </a:ext>
              </a:extLst>
            </p:cNvPr>
            <p:cNvSpPr/>
            <p:nvPr/>
          </p:nvSpPr>
          <p:spPr>
            <a:xfrm rot="5400000">
              <a:off x="9873890" y="1583511"/>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4" name="Arrow: Pentagon 47">
              <a:extLst>
                <a:ext uri="{FF2B5EF4-FFF2-40B4-BE49-F238E27FC236}">
                  <a16:creationId xmlns:a16="http://schemas.microsoft.com/office/drawing/2014/main" id="{BE6B0CDD-BCDE-B246-94E4-9C6DDBBF453B}"/>
                </a:ext>
              </a:extLst>
            </p:cNvPr>
            <p:cNvSpPr/>
            <p:nvPr/>
          </p:nvSpPr>
          <p:spPr>
            <a:xfrm rot="5400000">
              <a:off x="8024784" y="4112717"/>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5" name="Arrow: Pentagon 48">
              <a:extLst>
                <a:ext uri="{FF2B5EF4-FFF2-40B4-BE49-F238E27FC236}">
                  <a16:creationId xmlns:a16="http://schemas.microsoft.com/office/drawing/2014/main" id="{4CA2A7D3-00E3-3849-9AE4-ABA22F216C28}"/>
                </a:ext>
              </a:extLst>
            </p:cNvPr>
            <p:cNvSpPr/>
            <p:nvPr/>
          </p:nvSpPr>
          <p:spPr>
            <a:xfrm rot="5400000">
              <a:off x="6171322" y="4112717"/>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Arrow: Pentagon 49">
              <a:extLst>
                <a:ext uri="{FF2B5EF4-FFF2-40B4-BE49-F238E27FC236}">
                  <a16:creationId xmlns:a16="http://schemas.microsoft.com/office/drawing/2014/main" id="{AB7B2781-7066-144A-B8EE-30298843EF47}"/>
                </a:ext>
              </a:extLst>
            </p:cNvPr>
            <p:cNvSpPr/>
            <p:nvPr/>
          </p:nvSpPr>
          <p:spPr>
            <a:xfrm rot="5400000">
              <a:off x="9878245" y="4112717"/>
              <a:ext cx="2222560" cy="1718652"/>
            </a:xfrm>
            <a:prstGeom prst="homePlate">
              <a:avLst>
                <a:gd name="adj" fmla="val 18937"/>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90" name="Straight Connector 289">
            <a:extLst>
              <a:ext uri="{FF2B5EF4-FFF2-40B4-BE49-F238E27FC236}">
                <a16:creationId xmlns:a16="http://schemas.microsoft.com/office/drawing/2014/main" id="{28CBD9AD-8B96-4EB1-8BC9-7EB558180339}"/>
              </a:ext>
            </a:extLst>
          </p:cNvPr>
          <p:cNvCxnSpPr>
            <a:cxnSpLocks/>
          </p:cNvCxnSpPr>
          <p:nvPr/>
        </p:nvCxnSpPr>
        <p:spPr>
          <a:xfrm>
            <a:off x="6131655" y="1012481"/>
            <a:ext cx="0" cy="574653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BE173AC-07B0-D643-9022-04C145EFE0A5}"/>
              </a:ext>
            </a:extLst>
          </p:cNvPr>
          <p:cNvGrpSpPr/>
          <p:nvPr/>
        </p:nvGrpSpPr>
        <p:grpSpPr>
          <a:xfrm>
            <a:off x="6423276" y="1331557"/>
            <a:ext cx="5425575" cy="4751766"/>
            <a:chOff x="6423276" y="1331557"/>
            <a:chExt cx="5425575" cy="4751766"/>
          </a:xfrm>
        </p:grpSpPr>
        <p:sp>
          <p:nvSpPr>
            <p:cNvPr id="7" name="Arrow: Pentagon 6">
              <a:extLst>
                <a:ext uri="{FF2B5EF4-FFF2-40B4-BE49-F238E27FC236}">
                  <a16:creationId xmlns:a16="http://schemas.microsoft.com/office/drawing/2014/main" id="{0A2DCAD7-0900-479B-945C-E56C787195CD}"/>
                </a:ext>
              </a:extLst>
            </p:cNvPr>
            <p:cNvSpPr/>
            <p:nvPr/>
          </p:nvSpPr>
          <p:spPr>
            <a:xfrm rot="5400000">
              <a:off x="6171322" y="1583511"/>
              <a:ext cx="2222560" cy="1718652"/>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Attract, retain, and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1050" b="1" i="0" u="none" strike="noStrike" kern="1200" cap="none" spc="0" normalizeH="0" baseline="0" noProof="0" dirty="0">
                  <a:ln>
                    <a:noFill/>
                  </a:ln>
                  <a:solidFill>
                    <a:srgbClr val="FFFFFF"/>
                  </a:solidFill>
                  <a:effectLst/>
                  <a:uLnTx/>
                  <a:uFillTx/>
                  <a:latin typeface="Arial"/>
                  <a:ea typeface="+mn-ea"/>
                  <a:cs typeface="+mn-cs"/>
                </a:rPr>
                <a:t>grow business</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Attract, keep and grow businesses in industries that support maximum growth in jobs, wages and investments</a:t>
              </a:r>
            </a:p>
          </p:txBody>
        </p:sp>
        <p:sp>
          <p:nvSpPr>
            <p:cNvPr id="46" name="Arrow: Pentagon 45">
              <a:extLst>
                <a:ext uri="{FF2B5EF4-FFF2-40B4-BE49-F238E27FC236}">
                  <a16:creationId xmlns:a16="http://schemas.microsoft.com/office/drawing/2014/main" id="{98CAF452-027B-46FF-BF1C-E4735B5C0FDD}"/>
                </a:ext>
              </a:extLst>
            </p:cNvPr>
            <p:cNvSpPr/>
            <p:nvPr/>
          </p:nvSpPr>
          <p:spPr>
            <a:xfrm rot="5400000">
              <a:off x="8023738" y="1583511"/>
              <a:ext cx="2222560" cy="1718652"/>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Support and grow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1050" b="1" i="0" u="none" strike="noStrike" kern="1200" cap="none" spc="0" normalizeH="0" baseline="0" noProof="0" dirty="0">
                  <a:ln>
                    <a:noFill/>
                  </a:ln>
                  <a:solidFill>
                    <a:srgbClr val="FFFFFF"/>
                  </a:solidFill>
                  <a:effectLst/>
                  <a:uLnTx/>
                  <a:uFillTx/>
                  <a:latin typeface="Arial"/>
                  <a:ea typeface="+mn-ea"/>
                  <a:cs typeface="+mn-cs"/>
                </a:rPr>
                <a:t>our talent</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Cultivate the skills and talent needed for in-demand and high-growth occupations statewide</a:t>
              </a:r>
            </a:p>
          </p:txBody>
        </p:sp>
        <p:sp>
          <p:nvSpPr>
            <p:cNvPr id="47" name="Arrow: Pentagon 46">
              <a:extLst>
                <a:ext uri="{FF2B5EF4-FFF2-40B4-BE49-F238E27FC236}">
                  <a16:creationId xmlns:a16="http://schemas.microsoft.com/office/drawing/2014/main" id="{AFA3D263-2724-4855-9BA2-F593E7084A9D}"/>
                </a:ext>
              </a:extLst>
            </p:cNvPr>
            <p:cNvSpPr/>
            <p:nvPr/>
          </p:nvSpPr>
          <p:spPr>
            <a:xfrm rot="5400000">
              <a:off x="9873890" y="1583511"/>
              <a:ext cx="2222560" cy="1718652"/>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Develop attractive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1050" b="1" i="0" u="none" strike="noStrike" kern="1200" cap="none" spc="0" normalizeH="0" baseline="0" noProof="0" dirty="0">
                  <a:ln>
                    <a:noFill/>
                  </a:ln>
                  <a:solidFill>
                    <a:srgbClr val="FFFFFF"/>
                  </a:solidFill>
                  <a:effectLst/>
                  <a:uLnTx/>
                  <a:uFillTx/>
                  <a:latin typeface="Arial"/>
                  <a:ea typeface="+mn-ea"/>
                  <a:cs typeface="+mn-cs"/>
                </a:rPr>
                <a:t>places</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Collaborate with local communities and partners to create places in which people and talent want to live, work, visit and play</a:t>
              </a:r>
            </a:p>
          </p:txBody>
        </p:sp>
        <p:sp>
          <p:nvSpPr>
            <p:cNvPr id="48" name="Arrow: Pentagon 47">
              <a:extLst>
                <a:ext uri="{FF2B5EF4-FFF2-40B4-BE49-F238E27FC236}">
                  <a16:creationId xmlns:a16="http://schemas.microsoft.com/office/drawing/2014/main" id="{36EF3B4A-5E14-4127-8C82-34E89ECA245F}"/>
                </a:ext>
              </a:extLst>
            </p:cNvPr>
            <p:cNvSpPr/>
            <p:nvPr/>
          </p:nvSpPr>
          <p:spPr>
            <a:xfrm rot="5400000">
              <a:off x="8024784" y="4112717"/>
              <a:ext cx="2222560" cy="1718652"/>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Market the state</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Promote Michigan’s image as a world-class business location and travel destination</a:t>
              </a:r>
            </a:p>
          </p:txBody>
        </p:sp>
        <p:sp>
          <p:nvSpPr>
            <p:cNvPr id="49" name="Arrow: Pentagon 48">
              <a:extLst>
                <a:ext uri="{FF2B5EF4-FFF2-40B4-BE49-F238E27FC236}">
                  <a16:creationId xmlns:a16="http://schemas.microsoft.com/office/drawing/2014/main" id="{5B7E8231-E335-48FA-AF48-D3C027E295E6}"/>
                </a:ext>
              </a:extLst>
            </p:cNvPr>
            <p:cNvSpPr/>
            <p:nvPr/>
          </p:nvSpPr>
          <p:spPr>
            <a:xfrm rot="5400000">
              <a:off x="6171322" y="4112717"/>
              <a:ext cx="2222560" cy="1718652"/>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rIns="6400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Accelerate high-tech innovation</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Support entrepreneurial growth to enable commercialization and new high-tech business creation</a:t>
              </a:r>
            </a:p>
          </p:txBody>
        </p:sp>
        <p:sp>
          <p:nvSpPr>
            <p:cNvPr id="50" name="Arrow: Pentagon 49">
              <a:extLst>
                <a:ext uri="{FF2B5EF4-FFF2-40B4-BE49-F238E27FC236}">
                  <a16:creationId xmlns:a16="http://schemas.microsoft.com/office/drawing/2014/main" id="{81F57805-B64B-4902-99B5-5D670519F2AC}"/>
                </a:ext>
              </a:extLst>
            </p:cNvPr>
            <p:cNvSpPr/>
            <p:nvPr/>
          </p:nvSpPr>
          <p:spPr>
            <a:xfrm rot="5400000">
              <a:off x="9878245" y="4112717"/>
              <a:ext cx="2222560" cy="1718652"/>
            </a:xfrm>
            <a:prstGeom prst="homePlate">
              <a:avLst>
                <a:gd name="adj" fmla="val 18937"/>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lIns="640080" tIns="182880" bIns="182880" rtlCol="0" anchor="t"/>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Support small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1050" b="1" i="0" u="none" strike="noStrike" kern="1200" cap="none" spc="0" normalizeH="0" baseline="0" noProof="0" dirty="0">
                  <a:ln>
                    <a:noFill/>
                  </a:ln>
                  <a:solidFill>
                    <a:srgbClr val="FFFFFF"/>
                  </a:solidFill>
                  <a:effectLst/>
                  <a:uLnTx/>
                  <a:uFillTx/>
                  <a:latin typeface="Arial"/>
                  <a:ea typeface="+mn-ea"/>
                  <a:cs typeface="+mn-cs"/>
                </a:rPr>
                <a:t>business</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Help existing small and microbusinesses grow and thrive and improve economic prosperity for all through small business ownership</a:t>
              </a:r>
            </a:p>
          </p:txBody>
        </p:sp>
      </p:grpSp>
      <p:pic>
        <p:nvPicPr>
          <p:cNvPr id="53" name="Picture 52" descr="A picture containing text, aircraft&#10;&#10;Description automatically generated">
            <a:extLst>
              <a:ext uri="{FF2B5EF4-FFF2-40B4-BE49-F238E27FC236}">
                <a16:creationId xmlns:a16="http://schemas.microsoft.com/office/drawing/2014/main" id="{EF1136BA-82AA-414E-8775-5690CC28A9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10509" y="6248983"/>
            <a:ext cx="433161" cy="433161"/>
          </a:xfrm>
          <a:prstGeom prst="rect">
            <a:avLst/>
          </a:prstGeom>
        </p:spPr>
      </p:pic>
      <p:sp>
        <p:nvSpPr>
          <p:cNvPr id="5" name="Body3 5">
            <a:extLst>
              <a:ext uri="{FF2B5EF4-FFF2-40B4-BE49-F238E27FC236}">
                <a16:creationId xmlns:a16="http://schemas.microsoft.com/office/drawing/2014/main" id="{DBFB5883-E486-48D8-9EF7-038D85D3348D}"/>
              </a:ext>
            </a:extLst>
          </p:cNvPr>
          <p:cNvSpPr txBox="1">
            <a:spLocks/>
          </p:cNvSpPr>
          <p:nvPr>
            <p:custDataLst>
              <p:tags r:id="rId2"/>
            </p:custDataLst>
          </p:nvPr>
        </p:nvSpPr>
        <p:spPr>
          <a:xfrm>
            <a:off x="0" y="870809"/>
            <a:ext cx="2668465" cy="6008239"/>
          </a:xfrm>
          <a:prstGeom prst="rect">
            <a:avLst/>
          </a:prstGeom>
          <a:solidFill>
            <a:schemeClr val="bg1">
              <a:lumMod val="95000"/>
            </a:schemeClr>
          </a:solidFill>
          <a:ln w="9525">
            <a:noFill/>
          </a:ln>
        </p:spPr>
        <p:txBody>
          <a:bodyPr vert="horz" wrap="square" lIns="77748" tIns="77748" rIns="77748" bIns="77748"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001D59"/>
              </a:buClr>
              <a:buSzPct val="100000"/>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a:extLst>
              <a:ext uri="{FF2B5EF4-FFF2-40B4-BE49-F238E27FC236}">
                <a16:creationId xmlns:a16="http://schemas.microsoft.com/office/drawing/2014/main" id="{083AA230-C06D-4452-8A6C-66F91D38E73F}"/>
              </a:ext>
            </a:extLst>
          </p:cNvPr>
          <p:cNvSpPr txBox="1"/>
          <p:nvPr/>
        </p:nvSpPr>
        <p:spPr>
          <a:xfrm>
            <a:off x="1194318" y="1530701"/>
            <a:ext cx="869308" cy="234285"/>
          </a:xfrm>
          <a:prstGeom prst="rect">
            <a:avLst/>
          </a:prstGeom>
          <a:noFill/>
        </p:spPr>
        <p:txBody>
          <a:bodyPr vert="horz" wrap="square" lIns="0" tIns="0" rIns="0" bIns="18659" rtlCol="0" anchor="b">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r>
              <a:rPr kumimoji="0" lang="en-US" sz="1400" b="1" i="0" u="none" strike="noStrike" kern="1200" cap="none" spc="0" normalizeH="0" baseline="0" noProof="0" dirty="0">
                <a:ln>
                  <a:noFill/>
                </a:ln>
                <a:solidFill>
                  <a:srgbClr val="001D59"/>
                </a:solidFill>
                <a:effectLst/>
                <a:uLnTx/>
                <a:uFillTx/>
                <a:latin typeface="Arial"/>
                <a:ea typeface="+mn-ea"/>
                <a:cs typeface="+mn-cs"/>
              </a:rPr>
              <a:t>MISSION</a:t>
            </a:r>
          </a:p>
        </p:txBody>
      </p:sp>
      <p:sp>
        <p:nvSpPr>
          <p:cNvPr id="9" name="TextBox 8">
            <a:extLst>
              <a:ext uri="{FF2B5EF4-FFF2-40B4-BE49-F238E27FC236}">
                <a16:creationId xmlns:a16="http://schemas.microsoft.com/office/drawing/2014/main" id="{6DFBFB26-99C7-4C76-8C62-BF552E9A7348}"/>
              </a:ext>
            </a:extLst>
          </p:cNvPr>
          <p:cNvSpPr txBox="1">
            <a:spLocks/>
          </p:cNvSpPr>
          <p:nvPr/>
        </p:nvSpPr>
        <p:spPr>
          <a:xfrm>
            <a:off x="350534" y="1841105"/>
            <a:ext cx="2037432" cy="1015663"/>
          </a:xfrm>
          <a:prstGeom prst="rect">
            <a:avLst/>
          </a:prstGeom>
          <a:noFill/>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001D59"/>
              </a:buClr>
              <a:buSzPct val="100000"/>
              <a:buFontTx/>
              <a:buNone/>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Achieve long-term economic prosperity for Michiganders by investing in communities, enabling the growth of good jobs and promoting Michigan’s strong image worldwide</a:t>
            </a:r>
          </a:p>
        </p:txBody>
      </p:sp>
      <p:grpSp>
        <p:nvGrpSpPr>
          <p:cNvPr id="225" name="Group 224">
            <a:extLst>
              <a:ext uri="{FF2B5EF4-FFF2-40B4-BE49-F238E27FC236}">
                <a16:creationId xmlns:a16="http://schemas.microsoft.com/office/drawing/2014/main" id="{78FC7D84-2C32-462D-BCE6-54A5E4961CE0}"/>
              </a:ext>
            </a:extLst>
          </p:cNvPr>
          <p:cNvGrpSpPr/>
          <p:nvPr/>
        </p:nvGrpSpPr>
        <p:grpSpPr>
          <a:xfrm>
            <a:off x="385161" y="1079004"/>
            <a:ext cx="703346" cy="685981"/>
            <a:chOff x="298028" y="946182"/>
            <a:chExt cx="703346" cy="685981"/>
          </a:xfrm>
        </p:grpSpPr>
        <p:sp>
          <p:nvSpPr>
            <p:cNvPr id="188" name="Freeform 115">
              <a:extLst>
                <a:ext uri="{FF2B5EF4-FFF2-40B4-BE49-F238E27FC236}">
                  <a16:creationId xmlns:a16="http://schemas.microsoft.com/office/drawing/2014/main" id="{8C1BC332-1BAF-4AD0-800F-36969746A62D}"/>
                </a:ext>
              </a:extLst>
            </p:cNvPr>
            <p:cNvSpPr/>
            <p:nvPr/>
          </p:nvSpPr>
          <p:spPr>
            <a:xfrm>
              <a:off x="374119" y="946182"/>
              <a:ext cx="627255" cy="604763"/>
            </a:xfrm>
            <a:custGeom>
              <a:avLst/>
              <a:gdLst>
                <a:gd name="connsiteX0" fmla="*/ 1076141 w 2139582"/>
                <a:gd name="connsiteY0" fmla="*/ 914825 h 2139582"/>
                <a:gd name="connsiteX1" fmla="*/ 1229141 w 2139582"/>
                <a:gd name="connsiteY1" fmla="*/ 1067825 h 2139582"/>
                <a:gd name="connsiteX2" fmla="*/ 1076141 w 2139582"/>
                <a:gd name="connsiteY2" fmla="*/ 1220825 h 2139582"/>
                <a:gd name="connsiteX3" fmla="*/ 923141 w 2139582"/>
                <a:gd name="connsiteY3" fmla="*/ 1067825 h 2139582"/>
                <a:gd name="connsiteX4" fmla="*/ 1076141 w 2139582"/>
                <a:gd name="connsiteY4" fmla="*/ 914825 h 2139582"/>
                <a:gd name="connsiteX5" fmla="*/ 1076352 w 2139582"/>
                <a:gd name="connsiteY5" fmla="*/ 457625 h 2139582"/>
                <a:gd name="connsiteX6" fmla="*/ 1688352 w 2139582"/>
                <a:gd name="connsiteY6" fmla="*/ 1069625 h 2139582"/>
                <a:gd name="connsiteX7" fmla="*/ 1076352 w 2139582"/>
                <a:gd name="connsiteY7" fmla="*/ 1681625 h 2139582"/>
                <a:gd name="connsiteX8" fmla="*/ 1012045 w 2139582"/>
                <a:gd name="connsiteY8" fmla="*/ 1675142 h 2139582"/>
                <a:gd name="connsiteX9" fmla="*/ 1023259 w 2139582"/>
                <a:gd name="connsiteY9" fmla="*/ 1449454 h 2139582"/>
                <a:gd name="connsiteX10" fmla="*/ 1076352 w 2139582"/>
                <a:gd name="connsiteY10" fmla="*/ 1454806 h 2139582"/>
                <a:gd name="connsiteX11" fmla="*/ 1461533 w 2139582"/>
                <a:gd name="connsiteY11" fmla="*/ 1069625 h 2139582"/>
                <a:gd name="connsiteX12" fmla="*/ 1076352 w 2139582"/>
                <a:gd name="connsiteY12" fmla="*/ 684444 h 2139582"/>
                <a:gd name="connsiteX13" fmla="*/ 691171 w 2139582"/>
                <a:gd name="connsiteY13" fmla="*/ 1069625 h 2139582"/>
                <a:gd name="connsiteX14" fmla="*/ 695092 w 2139582"/>
                <a:gd name="connsiteY14" fmla="*/ 1108523 h 2139582"/>
                <a:gd name="connsiteX15" fmla="*/ 469624 w 2139582"/>
                <a:gd name="connsiteY15" fmla="*/ 1121917 h 2139582"/>
                <a:gd name="connsiteX16" fmla="*/ 464352 w 2139582"/>
                <a:gd name="connsiteY16" fmla="*/ 1069625 h 2139582"/>
                <a:gd name="connsiteX17" fmla="*/ 1076352 w 2139582"/>
                <a:gd name="connsiteY17" fmla="*/ 457625 h 2139582"/>
                <a:gd name="connsiteX18" fmla="*/ 1069791 w 2139582"/>
                <a:gd name="connsiteY18" fmla="*/ 0 h 2139582"/>
                <a:gd name="connsiteX19" fmla="*/ 2139582 w 2139582"/>
                <a:gd name="connsiteY19" fmla="*/ 1069791 h 2139582"/>
                <a:gd name="connsiteX20" fmla="*/ 1069791 w 2139582"/>
                <a:gd name="connsiteY20" fmla="*/ 2139582 h 2139582"/>
                <a:gd name="connsiteX21" fmla="*/ 989170 w 2139582"/>
                <a:gd name="connsiteY21" fmla="*/ 2135511 h 2139582"/>
                <a:gd name="connsiteX22" fmla="*/ 1000671 w 2139582"/>
                <a:gd name="connsiteY22" fmla="*/ 1904054 h 2139582"/>
                <a:gd name="connsiteX23" fmla="*/ 1069791 w 2139582"/>
                <a:gd name="connsiteY23" fmla="*/ 1907544 h 2139582"/>
                <a:gd name="connsiteX24" fmla="*/ 1907544 w 2139582"/>
                <a:gd name="connsiteY24" fmla="*/ 1069791 h 2139582"/>
                <a:gd name="connsiteX25" fmla="*/ 1069791 w 2139582"/>
                <a:gd name="connsiteY25" fmla="*/ 232038 h 2139582"/>
                <a:gd name="connsiteX26" fmla="*/ 232038 w 2139582"/>
                <a:gd name="connsiteY26" fmla="*/ 1069791 h 2139582"/>
                <a:gd name="connsiteX27" fmla="*/ 235373 w 2139582"/>
                <a:gd name="connsiteY27" fmla="*/ 1135833 h 2139582"/>
                <a:gd name="connsiteX28" fmla="*/ 4029 w 2139582"/>
                <a:gd name="connsiteY28" fmla="*/ 1149576 h 2139582"/>
                <a:gd name="connsiteX29" fmla="*/ 0 w 2139582"/>
                <a:gd name="connsiteY29" fmla="*/ 1069791 h 2139582"/>
                <a:gd name="connsiteX30" fmla="*/ 1069791 w 2139582"/>
                <a:gd name="connsiteY30" fmla="*/ 0 h 213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39582" h="2139582">
                  <a:moveTo>
                    <a:pt x="1076141" y="914825"/>
                  </a:moveTo>
                  <a:cubicBezTo>
                    <a:pt x="1160641" y="914825"/>
                    <a:pt x="1229141" y="983325"/>
                    <a:pt x="1229141" y="1067825"/>
                  </a:cubicBezTo>
                  <a:cubicBezTo>
                    <a:pt x="1229141" y="1152325"/>
                    <a:pt x="1160641" y="1220825"/>
                    <a:pt x="1076141" y="1220825"/>
                  </a:cubicBezTo>
                  <a:cubicBezTo>
                    <a:pt x="991641" y="1220825"/>
                    <a:pt x="923141" y="1152325"/>
                    <a:pt x="923141" y="1067825"/>
                  </a:cubicBezTo>
                  <a:cubicBezTo>
                    <a:pt x="923141" y="983325"/>
                    <a:pt x="991641" y="914825"/>
                    <a:pt x="1076141" y="914825"/>
                  </a:cubicBezTo>
                  <a:close/>
                  <a:moveTo>
                    <a:pt x="1076352" y="457625"/>
                  </a:moveTo>
                  <a:cubicBezTo>
                    <a:pt x="1414350" y="457625"/>
                    <a:pt x="1688352" y="731627"/>
                    <a:pt x="1688352" y="1069625"/>
                  </a:cubicBezTo>
                  <a:cubicBezTo>
                    <a:pt x="1688352" y="1407623"/>
                    <a:pt x="1414350" y="1681625"/>
                    <a:pt x="1076352" y="1681625"/>
                  </a:cubicBezTo>
                  <a:lnTo>
                    <a:pt x="1012045" y="1675142"/>
                  </a:lnTo>
                  <a:lnTo>
                    <a:pt x="1023259" y="1449454"/>
                  </a:lnTo>
                  <a:lnTo>
                    <a:pt x="1076352" y="1454806"/>
                  </a:lnTo>
                  <a:cubicBezTo>
                    <a:pt x="1289082" y="1454806"/>
                    <a:pt x="1461533" y="1282355"/>
                    <a:pt x="1461533" y="1069625"/>
                  </a:cubicBezTo>
                  <a:cubicBezTo>
                    <a:pt x="1461533" y="856895"/>
                    <a:pt x="1289082" y="684444"/>
                    <a:pt x="1076352" y="684444"/>
                  </a:cubicBezTo>
                  <a:cubicBezTo>
                    <a:pt x="863622" y="684444"/>
                    <a:pt x="691171" y="856895"/>
                    <a:pt x="691171" y="1069625"/>
                  </a:cubicBezTo>
                  <a:lnTo>
                    <a:pt x="695092" y="1108523"/>
                  </a:lnTo>
                  <a:lnTo>
                    <a:pt x="469624" y="1121917"/>
                  </a:lnTo>
                  <a:lnTo>
                    <a:pt x="464352" y="1069625"/>
                  </a:lnTo>
                  <a:cubicBezTo>
                    <a:pt x="464352" y="731627"/>
                    <a:pt x="738354" y="457625"/>
                    <a:pt x="1076352" y="457625"/>
                  </a:cubicBezTo>
                  <a:close/>
                  <a:moveTo>
                    <a:pt x="1069791" y="0"/>
                  </a:moveTo>
                  <a:cubicBezTo>
                    <a:pt x="1660620" y="0"/>
                    <a:pt x="2139582" y="478962"/>
                    <a:pt x="2139582" y="1069791"/>
                  </a:cubicBezTo>
                  <a:cubicBezTo>
                    <a:pt x="2139582" y="1660620"/>
                    <a:pt x="1660620" y="2139582"/>
                    <a:pt x="1069791" y="2139582"/>
                  </a:cubicBezTo>
                  <a:lnTo>
                    <a:pt x="989170" y="2135511"/>
                  </a:lnTo>
                  <a:lnTo>
                    <a:pt x="1000671" y="1904054"/>
                  </a:lnTo>
                  <a:lnTo>
                    <a:pt x="1069791" y="1907544"/>
                  </a:lnTo>
                  <a:cubicBezTo>
                    <a:pt x="1532469" y="1907544"/>
                    <a:pt x="1907544" y="1532469"/>
                    <a:pt x="1907544" y="1069791"/>
                  </a:cubicBezTo>
                  <a:cubicBezTo>
                    <a:pt x="1907544" y="607113"/>
                    <a:pt x="1532469" y="232038"/>
                    <a:pt x="1069791" y="232038"/>
                  </a:cubicBezTo>
                  <a:cubicBezTo>
                    <a:pt x="607113" y="232038"/>
                    <a:pt x="232038" y="607113"/>
                    <a:pt x="232038" y="1069791"/>
                  </a:cubicBezTo>
                  <a:lnTo>
                    <a:pt x="235373" y="1135833"/>
                  </a:lnTo>
                  <a:lnTo>
                    <a:pt x="4029" y="1149576"/>
                  </a:lnTo>
                  <a:lnTo>
                    <a:pt x="0" y="1069791"/>
                  </a:lnTo>
                  <a:cubicBezTo>
                    <a:pt x="0" y="478962"/>
                    <a:pt x="478962" y="0"/>
                    <a:pt x="1069791" y="0"/>
                  </a:cubicBezTo>
                  <a:close/>
                </a:path>
              </a:pathLst>
            </a:custGeom>
            <a:solidFill>
              <a:srgbClr val="558BBF"/>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err="1">
                <a:ln>
                  <a:noFill/>
                </a:ln>
                <a:solidFill>
                  <a:srgbClr val="000000"/>
                </a:solidFill>
                <a:effectLst/>
                <a:uLnTx/>
                <a:uFillTx/>
                <a:latin typeface="Arial"/>
                <a:ea typeface="+mn-ea"/>
                <a:cs typeface="+mn-cs"/>
              </a:endParaRPr>
            </a:p>
          </p:txBody>
        </p:sp>
        <p:sp>
          <p:nvSpPr>
            <p:cNvPr id="189" name="Freeform 116">
              <a:extLst>
                <a:ext uri="{FF2B5EF4-FFF2-40B4-BE49-F238E27FC236}">
                  <a16:creationId xmlns:a16="http://schemas.microsoft.com/office/drawing/2014/main" id="{D14789D6-B53E-49BB-90EE-2F5E68F2A1A5}"/>
                </a:ext>
              </a:extLst>
            </p:cNvPr>
            <p:cNvSpPr/>
            <p:nvPr/>
          </p:nvSpPr>
          <p:spPr>
            <a:xfrm>
              <a:off x="298028" y="1313127"/>
              <a:ext cx="324619" cy="319036"/>
            </a:xfrm>
            <a:custGeom>
              <a:avLst/>
              <a:gdLst>
                <a:gd name="connsiteX0" fmla="*/ 0 w 1107281"/>
                <a:gd name="connsiteY0" fmla="*/ 814388 h 1128713"/>
                <a:gd name="connsiteX1" fmla="*/ 592931 w 1107281"/>
                <a:gd name="connsiteY1" fmla="*/ 216694 h 1128713"/>
                <a:gd name="connsiteX2" fmla="*/ 292893 w 1107281"/>
                <a:gd name="connsiteY2" fmla="*/ 42863 h 1128713"/>
                <a:gd name="connsiteX3" fmla="*/ 1107281 w 1107281"/>
                <a:gd name="connsiteY3" fmla="*/ 0 h 1128713"/>
                <a:gd name="connsiteX4" fmla="*/ 1062037 w 1107281"/>
                <a:gd name="connsiteY4" fmla="*/ 816769 h 1128713"/>
                <a:gd name="connsiteX5" fmla="*/ 909637 w 1107281"/>
                <a:gd name="connsiteY5" fmla="*/ 538163 h 1128713"/>
                <a:gd name="connsiteX6" fmla="*/ 311943 w 1107281"/>
                <a:gd name="connsiteY6" fmla="*/ 1128713 h 1128713"/>
                <a:gd name="connsiteX7" fmla="*/ 290512 w 1107281"/>
                <a:gd name="connsiteY7" fmla="*/ 847725 h 1128713"/>
                <a:gd name="connsiteX8" fmla="*/ 0 w 1107281"/>
                <a:gd name="connsiteY8" fmla="*/ 814388 h 11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281" h="1128713">
                  <a:moveTo>
                    <a:pt x="0" y="814388"/>
                  </a:moveTo>
                  <a:lnTo>
                    <a:pt x="592931" y="216694"/>
                  </a:lnTo>
                  <a:lnTo>
                    <a:pt x="292893" y="42863"/>
                  </a:lnTo>
                  <a:lnTo>
                    <a:pt x="1107281" y="0"/>
                  </a:lnTo>
                  <a:lnTo>
                    <a:pt x="1062037" y="816769"/>
                  </a:lnTo>
                  <a:lnTo>
                    <a:pt x="909637" y="538163"/>
                  </a:lnTo>
                  <a:lnTo>
                    <a:pt x="311943" y="1128713"/>
                  </a:lnTo>
                  <a:lnTo>
                    <a:pt x="290512" y="847725"/>
                  </a:lnTo>
                  <a:lnTo>
                    <a:pt x="0" y="814388"/>
                  </a:lnTo>
                  <a:close/>
                </a:path>
              </a:pathLst>
            </a:custGeom>
            <a:solidFill>
              <a:srgbClr val="558BBF"/>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32"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820B0CE0-DA2A-4F45-A71A-994B2AACB5CD}"/>
              </a:ext>
            </a:extLst>
          </p:cNvPr>
          <p:cNvSpPr txBox="1"/>
          <p:nvPr/>
        </p:nvSpPr>
        <p:spPr>
          <a:xfrm>
            <a:off x="1221800" y="3559280"/>
            <a:ext cx="938501" cy="234285"/>
          </a:xfrm>
          <a:prstGeom prst="rect">
            <a:avLst/>
          </a:prstGeom>
          <a:noFill/>
        </p:spPr>
        <p:txBody>
          <a:bodyPr vert="horz" wrap="square" lIns="0" tIns="0" rIns="0" bIns="18659" rtlCol="0" anchor="b">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r>
              <a:rPr kumimoji="0" lang="en-US" sz="1400" b="1" i="0" u="none" strike="noStrike" kern="1200" cap="none" spc="0" normalizeH="0" baseline="0" noProof="0" dirty="0">
                <a:ln>
                  <a:noFill/>
                </a:ln>
                <a:solidFill>
                  <a:srgbClr val="001D59"/>
                </a:solidFill>
                <a:effectLst/>
                <a:uLnTx/>
                <a:uFillTx/>
                <a:latin typeface="Arial"/>
                <a:ea typeface="+mn-ea"/>
                <a:cs typeface="+mn-cs"/>
              </a:rPr>
              <a:t>VISION</a:t>
            </a:r>
          </a:p>
        </p:txBody>
      </p:sp>
      <p:sp>
        <p:nvSpPr>
          <p:cNvPr id="10" name="TextBox 9">
            <a:extLst>
              <a:ext uri="{FF2B5EF4-FFF2-40B4-BE49-F238E27FC236}">
                <a16:creationId xmlns:a16="http://schemas.microsoft.com/office/drawing/2014/main" id="{3A79ED16-D228-404D-ADE8-6C8563F83D0D}"/>
              </a:ext>
            </a:extLst>
          </p:cNvPr>
          <p:cNvSpPr txBox="1">
            <a:spLocks/>
          </p:cNvSpPr>
          <p:nvPr/>
        </p:nvSpPr>
        <p:spPr>
          <a:xfrm>
            <a:off x="350534" y="3888155"/>
            <a:ext cx="2155714" cy="2277547"/>
          </a:xfrm>
          <a:prstGeom prst="rect">
            <a:avLst/>
          </a:prstGeom>
          <a:noFill/>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Make Michigan’s economy the nation’s fastest growing, most equitable and most resilient by:</a:t>
            </a:r>
          </a:p>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endParaRPr kumimoji="0" lang="en-US" sz="1100" b="0" i="0" u="none" strike="noStrike" kern="1200" cap="none" spc="0" normalizeH="0" baseline="0" noProof="0" dirty="0">
              <a:ln>
                <a:noFill/>
              </a:ln>
              <a:solidFill>
                <a:srgbClr val="001D59"/>
              </a:solidFill>
              <a:effectLst/>
              <a:uLnTx/>
              <a:uFillTx/>
              <a:latin typeface="Arial"/>
              <a:ea typeface="+mn-ea"/>
              <a:cs typeface="+mn-cs"/>
            </a:endParaRPr>
          </a:p>
          <a:p>
            <a:pPr marL="0" marR="0" lvl="0" indent="0" algn="l" defTabSz="895350" rtl="0" eaLnBrk="1" fontAlgn="base" latinLnBrk="0" hangingPunct="1">
              <a:lnSpc>
                <a:spcPct val="100000"/>
              </a:lnSpc>
              <a:spcBef>
                <a:spcPts val="0"/>
              </a:spcBef>
              <a:spcAft>
                <a:spcPts val="0"/>
              </a:spcAft>
              <a:buClr>
                <a:srgbClr val="FFFFFF"/>
              </a:buClr>
              <a:buSzPct val="100000"/>
              <a:buFontTx/>
              <a:buNone/>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Achieving ‘Top 10’ status for:</a:t>
            </a:r>
          </a:p>
          <a:p>
            <a:pPr marL="443504" marR="0" lvl="0" indent="-171450" algn="l" defTabSz="895350" rtl="0" eaLnBrk="1" fontAlgn="base" latinLnBrk="0" hangingPunct="1">
              <a:lnSpc>
                <a:spcPct val="100000"/>
              </a:lnSpc>
              <a:spcBef>
                <a:spcPts val="0"/>
              </a:spcBef>
              <a:spcAft>
                <a:spcPts val="0"/>
              </a:spcAft>
              <a:buClr>
                <a:srgbClr val="558BBF"/>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Job growth in targeted sectors</a:t>
            </a:r>
          </a:p>
          <a:p>
            <a:pPr marL="443504" marR="0" lvl="0" indent="-171450" algn="l" defTabSz="895350" rtl="0" eaLnBrk="1" fontAlgn="base" latinLnBrk="0" hangingPunct="1">
              <a:lnSpc>
                <a:spcPct val="100000"/>
              </a:lnSpc>
              <a:spcBef>
                <a:spcPts val="0"/>
              </a:spcBef>
              <a:spcAft>
                <a:spcPts val="0"/>
              </a:spcAft>
              <a:buClr>
                <a:srgbClr val="558BBF"/>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Equitable job growth</a:t>
            </a:r>
          </a:p>
          <a:p>
            <a:pPr marL="443504" marR="0" lvl="0" indent="-171450" algn="l" defTabSz="895350" rtl="0" eaLnBrk="1" fontAlgn="base" latinLnBrk="0" hangingPunct="1">
              <a:lnSpc>
                <a:spcPct val="100000"/>
              </a:lnSpc>
              <a:spcBef>
                <a:spcPts val="0"/>
              </a:spcBef>
              <a:spcAft>
                <a:spcPts val="0"/>
              </a:spcAft>
              <a:buClr>
                <a:srgbClr val="558BBF"/>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Real median household income growth</a:t>
            </a:r>
          </a:p>
          <a:p>
            <a:pPr marL="0" marR="0" lvl="0" indent="0" algn="l" defTabSz="895350" rtl="0" eaLnBrk="1" fontAlgn="base" latinLnBrk="0" hangingPunct="1">
              <a:lnSpc>
                <a:spcPct val="100000"/>
              </a:lnSpc>
              <a:spcBef>
                <a:spcPts val="150"/>
              </a:spcBef>
              <a:spcAft>
                <a:spcPts val="150"/>
              </a:spcAft>
              <a:buClr>
                <a:srgbClr val="FFFFFF"/>
              </a:buClr>
              <a:buSzPct val="100000"/>
              <a:buFontTx/>
              <a:buNone/>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Attaining the largest net gain of talent in the Midwest</a:t>
            </a:r>
          </a:p>
          <a:p>
            <a:pPr marL="0" marR="0" lvl="0" indent="0" algn="l" defTabSz="895350" rtl="0" eaLnBrk="1" fontAlgn="base" latinLnBrk="0" hangingPunct="1">
              <a:lnSpc>
                <a:spcPct val="100000"/>
              </a:lnSpc>
              <a:spcBef>
                <a:spcPts val="150"/>
              </a:spcBef>
              <a:spcAft>
                <a:spcPts val="150"/>
              </a:spcAft>
              <a:buClr>
                <a:srgbClr val="FFFFFF"/>
              </a:buClr>
              <a:buSzPct val="100000"/>
              <a:buFontTx/>
              <a:buNone/>
              <a:tabLst/>
              <a:defRPr/>
            </a:pPr>
            <a:r>
              <a:rPr kumimoji="0" lang="en-US" sz="1100" b="0" i="0" u="none" strike="noStrike" kern="1200" cap="none" spc="0" normalizeH="0" baseline="0" noProof="0" dirty="0">
                <a:ln>
                  <a:noFill/>
                </a:ln>
                <a:solidFill>
                  <a:srgbClr val="001D59"/>
                </a:solidFill>
                <a:effectLst/>
                <a:uLnTx/>
                <a:uFillTx/>
                <a:latin typeface="Arial"/>
                <a:ea typeface="+mn-ea"/>
                <a:cs typeface="+mn-cs"/>
              </a:rPr>
              <a:t>Becoming top ranked EDO</a:t>
            </a:r>
          </a:p>
        </p:txBody>
      </p:sp>
      <p:grpSp>
        <p:nvGrpSpPr>
          <p:cNvPr id="227" name="Group 226">
            <a:extLst>
              <a:ext uri="{FF2B5EF4-FFF2-40B4-BE49-F238E27FC236}">
                <a16:creationId xmlns:a16="http://schemas.microsoft.com/office/drawing/2014/main" id="{4E2ED2EF-A870-4892-8680-924BAAB1359D}"/>
              </a:ext>
            </a:extLst>
          </p:cNvPr>
          <p:cNvGrpSpPr/>
          <p:nvPr/>
        </p:nvGrpSpPr>
        <p:grpSpPr>
          <a:xfrm>
            <a:off x="280435" y="3248338"/>
            <a:ext cx="784150" cy="524560"/>
            <a:chOff x="285121" y="3180398"/>
            <a:chExt cx="784150" cy="524560"/>
          </a:xfrm>
        </p:grpSpPr>
        <p:sp>
          <p:nvSpPr>
            <p:cNvPr id="191" name="Freeform 80">
              <a:extLst>
                <a:ext uri="{FF2B5EF4-FFF2-40B4-BE49-F238E27FC236}">
                  <a16:creationId xmlns:a16="http://schemas.microsoft.com/office/drawing/2014/main" id="{BDC9050F-5714-4ADE-AC10-8748CC8F107E}"/>
                </a:ext>
              </a:extLst>
            </p:cNvPr>
            <p:cNvSpPr>
              <a:spLocks/>
            </p:cNvSpPr>
            <p:nvPr/>
          </p:nvSpPr>
          <p:spPr bwMode="auto">
            <a:xfrm>
              <a:off x="355937" y="3435184"/>
              <a:ext cx="115723" cy="111573"/>
            </a:xfrm>
            <a:custGeom>
              <a:avLst/>
              <a:gdLst>
                <a:gd name="T0" fmla="*/ 46 w 51"/>
                <a:gd name="T1" fmla="*/ 0 h 51"/>
                <a:gd name="T2" fmla="*/ 0 w 51"/>
                <a:gd name="T3" fmla="*/ 46 h 51"/>
                <a:gd name="T4" fmla="*/ 5 w 51"/>
                <a:gd name="T5" fmla="*/ 51 h 51"/>
                <a:gd name="T6" fmla="*/ 10 w 51"/>
                <a:gd name="T7" fmla="*/ 46 h 51"/>
                <a:gd name="T8" fmla="*/ 46 w 51"/>
                <a:gd name="T9" fmla="*/ 10 h 51"/>
                <a:gd name="T10" fmla="*/ 51 w 51"/>
                <a:gd name="T11" fmla="*/ 5 h 51"/>
                <a:gd name="T12" fmla="*/ 46 w 51"/>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6" y="0"/>
                  </a:moveTo>
                  <a:cubicBezTo>
                    <a:pt x="20" y="0"/>
                    <a:pt x="0" y="20"/>
                    <a:pt x="0" y="46"/>
                  </a:cubicBezTo>
                  <a:cubicBezTo>
                    <a:pt x="0" y="48"/>
                    <a:pt x="2" y="51"/>
                    <a:pt x="5" y="51"/>
                  </a:cubicBezTo>
                  <a:cubicBezTo>
                    <a:pt x="8" y="51"/>
                    <a:pt x="10" y="48"/>
                    <a:pt x="10" y="46"/>
                  </a:cubicBezTo>
                  <a:cubicBezTo>
                    <a:pt x="10" y="26"/>
                    <a:pt x="26" y="10"/>
                    <a:pt x="46" y="10"/>
                  </a:cubicBezTo>
                  <a:cubicBezTo>
                    <a:pt x="49" y="10"/>
                    <a:pt x="51" y="8"/>
                    <a:pt x="51" y="5"/>
                  </a:cubicBezTo>
                  <a:cubicBezTo>
                    <a:pt x="51" y="2"/>
                    <a:pt x="49" y="0"/>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 name="Freeform 81">
              <a:extLst>
                <a:ext uri="{FF2B5EF4-FFF2-40B4-BE49-F238E27FC236}">
                  <a16:creationId xmlns:a16="http://schemas.microsoft.com/office/drawing/2014/main" id="{B78166AA-4A9C-466D-A3A1-1B25E6B9BA21}"/>
                </a:ext>
              </a:extLst>
            </p:cNvPr>
            <p:cNvSpPr>
              <a:spLocks/>
            </p:cNvSpPr>
            <p:nvPr/>
          </p:nvSpPr>
          <p:spPr bwMode="auto">
            <a:xfrm>
              <a:off x="789464" y="3435184"/>
              <a:ext cx="115723" cy="111573"/>
            </a:xfrm>
            <a:custGeom>
              <a:avLst/>
              <a:gdLst>
                <a:gd name="T0" fmla="*/ 46 w 51"/>
                <a:gd name="T1" fmla="*/ 0 h 51"/>
                <a:gd name="T2" fmla="*/ 0 w 51"/>
                <a:gd name="T3" fmla="*/ 46 h 51"/>
                <a:gd name="T4" fmla="*/ 6 w 51"/>
                <a:gd name="T5" fmla="*/ 51 h 51"/>
                <a:gd name="T6" fmla="*/ 11 w 51"/>
                <a:gd name="T7" fmla="*/ 46 h 51"/>
                <a:gd name="T8" fmla="*/ 46 w 51"/>
                <a:gd name="T9" fmla="*/ 10 h 51"/>
                <a:gd name="T10" fmla="*/ 51 w 51"/>
                <a:gd name="T11" fmla="*/ 5 h 51"/>
                <a:gd name="T12" fmla="*/ 46 w 51"/>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6" y="0"/>
                  </a:moveTo>
                  <a:cubicBezTo>
                    <a:pt x="21" y="0"/>
                    <a:pt x="0" y="20"/>
                    <a:pt x="0" y="46"/>
                  </a:cubicBezTo>
                  <a:cubicBezTo>
                    <a:pt x="0" y="48"/>
                    <a:pt x="3" y="51"/>
                    <a:pt x="6" y="51"/>
                  </a:cubicBezTo>
                  <a:cubicBezTo>
                    <a:pt x="8" y="51"/>
                    <a:pt x="11" y="48"/>
                    <a:pt x="11" y="46"/>
                  </a:cubicBezTo>
                  <a:cubicBezTo>
                    <a:pt x="11" y="26"/>
                    <a:pt x="27" y="10"/>
                    <a:pt x="46" y="10"/>
                  </a:cubicBezTo>
                  <a:cubicBezTo>
                    <a:pt x="49" y="10"/>
                    <a:pt x="51" y="8"/>
                    <a:pt x="51" y="5"/>
                  </a:cubicBezTo>
                  <a:cubicBezTo>
                    <a:pt x="51" y="2"/>
                    <a:pt x="49" y="0"/>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224" name="Group 223">
              <a:extLst>
                <a:ext uri="{FF2B5EF4-FFF2-40B4-BE49-F238E27FC236}">
                  <a16:creationId xmlns:a16="http://schemas.microsoft.com/office/drawing/2014/main" id="{26B0A464-99A9-4275-8FED-A30D8437A120}"/>
                </a:ext>
              </a:extLst>
            </p:cNvPr>
            <p:cNvGrpSpPr/>
            <p:nvPr/>
          </p:nvGrpSpPr>
          <p:grpSpPr>
            <a:xfrm>
              <a:off x="285121" y="3180398"/>
              <a:ext cx="784150" cy="524560"/>
              <a:chOff x="285121" y="3180398"/>
              <a:chExt cx="784150" cy="524560"/>
            </a:xfrm>
          </p:grpSpPr>
          <p:sp>
            <p:nvSpPr>
              <p:cNvPr id="193" name="Freeform 82">
                <a:extLst>
                  <a:ext uri="{FF2B5EF4-FFF2-40B4-BE49-F238E27FC236}">
                    <a16:creationId xmlns:a16="http://schemas.microsoft.com/office/drawing/2014/main" id="{3633E88A-FEDA-4137-8F01-F0742C45327F}"/>
                  </a:ext>
                </a:extLst>
              </p:cNvPr>
              <p:cNvSpPr>
                <a:spLocks/>
              </p:cNvSpPr>
              <p:nvPr/>
            </p:nvSpPr>
            <p:spPr bwMode="auto">
              <a:xfrm>
                <a:off x="400844" y="3180398"/>
                <a:ext cx="550978" cy="196502"/>
              </a:xfrm>
              <a:custGeom>
                <a:avLst/>
                <a:gdLst>
                  <a:gd name="T0" fmla="*/ 93 w 240"/>
                  <a:gd name="T1" fmla="*/ 89 h 89"/>
                  <a:gd name="T2" fmla="*/ 147 w 240"/>
                  <a:gd name="T3" fmla="*/ 89 h 89"/>
                  <a:gd name="T4" fmla="*/ 212 w 240"/>
                  <a:gd name="T5" fmla="*/ 59 h 89"/>
                  <a:gd name="T6" fmla="*/ 240 w 240"/>
                  <a:gd name="T7" fmla="*/ 64 h 89"/>
                  <a:gd name="T8" fmla="*/ 209 w 240"/>
                  <a:gd name="T9" fmla="*/ 20 h 89"/>
                  <a:gd name="T10" fmla="*/ 204 w 240"/>
                  <a:gd name="T11" fmla="*/ 13 h 89"/>
                  <a:gd name="T12" fmla="*/ 204 w 240"/>
                  <a:gd name="T13" fmla="*/ 13 h 89"/>
                  <a:gd name="T14" fmla="*/ 204 w 240"/>
                  <a:gd name="T15" fmla="*/ 13 h 89"/>
                  <a:gd name="T16" fmla="*/ 175 w 240"/>
                  <a:gd name="T17" fmla="*/ 0 h 89"/>
                  <a:gd name="T18" fmla="*/ 147 w 240"/>
                  <a:gd name="T19" fmla="*/ 13 h 89"/>
                  <a:gd name="T20" fmla="*/ 94 w 240"/>
                  <a:gd name="T21" fmla="*/ 13 h 89"/>
                  <a:gd name="T22" fmla="*/ 66 w 240"/>
                  <a:gd name="T23" fmla="*/ 0 h 89"/>
                  <a:gd name="T24" fmla="*/ 37 w 240"/>
                  <a:gd name="T25" fmla="*/ 13 h 89"/>
                  <a:gd name="T26" fmla="*/ 37 w 240"/>
                  <a:gd name="T27" fmla="*/ 13 h 89"/>
                  <a:gd name="T28" fmla="*/ 0 w 240"/>
                  <a:gd name="T29" fmla="*/ 64 h 89"/>
                  <a:gd name="T30" fmla="*/ 29 w 240"/>
                  <a:gd name="T31" fmla="*/ 59 h 89"/>
                  <a:gd name="T32" fmla="*/ 93 w 240"/>
                  <a:gd name="T3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89">
                    <a:moveTo>
                      <a:pt x="93" y="89"/>
                    </a:moveTo>
                    <a:cubicBezTo>
                      <a:pt x="147" y="89"/>
                      <a:pt x="147" y="89"/>
                      <a:pt x="147" y="89"/>
                    </a:cubicBezTo>
                    <a:cubicBezTo>
                      <a:pt x="160" y="71"/>
                      <a:pt x="185" y="59"/>
                      <a:pt x="212" y="59"/>
                    </a:cubicBezTo>
                    <a:cubicBezTo>
                      <a:pt x="222" y="59"/>
                      <a:pt x="231" y="61"/>
                      <a:pt x="240" y="64"/>
                    </a:cubicBezTo>
                    <a:cubicBezTo>
                      <a:pt x="209" y="20"/>
                      <a:pt x="209" y="20"/>
                      <a:pt x="209" y="20"/>
                    </a:cubicBezTo>
                    <a:cubicBezTo>
                      <a:pt x="208" y="17"/>
                      <a:pt x="206" y="15"/>
                      <a:pt x="204" y="13"/>
                    </a:cubicBezTo>
                    <a:cubicBezTo>
                      <a:pt x="204" y="13"/>
                      <a:pt x="204" y="13"/>
                      <a:pt x="204" y="13"/>
                    </a:cubicBezTo>
                    <a:cubicBezTo>
                      <a:pt x="204" y="13"/>
                      <a:pt x="204" y="13"/>
                      <a:pt x="204" y="13"/>
                    </a:cubicBezTo>
                    <a:cubicBezTo>
                      <a:pt x="197" y="5"/>
                      <a:pt x="187" y="0"/>
                      <a:pt x="175" y="0"/>
                    </a:cubicBezTo>
                    <a:cubicBezTo>
                      <a:pt x="164" y="0"/>
                      <a:pt x="154" y="5"/>
                      <a:pt x="147" y="13"/>
                    </a:cubicBezTo>
                    <a:cubicBezTo>
                      <a:pt x="94" y="13"/>
                      <a:pt x="94" y="13"/>
                      <a:pt x="94" y="13"/>
                    </a:cubicBezTo>
                    <a:cubicBezTo>
                      <a:pt x="87" y="5"/>
                      <a:pt x="77" y="0"/>
                      <a:pt x="66" y="0"/>
                    </a:cubicBezTo>
                    <a:cubicBezTo>
                      <a:pt x="54" y="0"/>
                      <a:pt x="44" y="5"/>
                      <a:pt x="37" y="13"/>
                    </a:cubicBezTo>
                    <a:cubicBezTo>
                      <a:pt x="37" y="13"/>
                      <a:pt x="37" y="13"/>
                      <a:pt x="37" y="13"/>
                    </a:cubicBezTo>
                    <a:cubicBezTo>
                      <a:pt x="0" y="64"/>
                      <a:pt x="0" y="64"/>
                      <a:pt x="0" y="64"/>
                    </a:cubicBezTo>
                    <a:cubicBezTo>
                      <a:pt x="9" y="61"/>
                      <a:pt x="19" y="59"/>
                      <a:pt x="29" y="59"/>
                    </a:cubicBezTo>
                    <a:cubicBezTo>
                      <a:pt x="55" y="59"/>
                      <a:pt x="81" y="71"/>
                      <a:pt x="93" y="89"/>
                    </a:cubicBezTo>
                    <a:close/>
                  </a:path>
                </a:pathLst>
              </a:custGeom>
              <a:solidFill>
                <a:srgbClr val="558B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 name="Freeform 83">
                <a:extLst>
                  <a:ext uri="{FF2B5EF4-FFF2-40B4-BE49-F238E27FC236}">
                    <a16:creationId xmlns:a16="http://schemas.microsoft.com/office/drawing/2014/main" id="{6279D91A-3BE9-4E1F-8E82-FB3FFAA40EBE}"/>
                  </a:ext>
                </a:extLst>
              </p:cNvPr>
              <p:cNvSpPr>
                <a:spLocks noEditPoints="1"/>
              </p:cNvSpPr>
              <p:nvPr/>
            </p:nvSpPr>
            <p:spPr bwMode="auto">
              <a:xfrm>
                <a:off x="285121" y="3336933"/>
                <a:ext cx="784150" cy="368025"/>
              </a:xfrm>
              <a:custGeom>
                <a:avLst/>
                <a:gdLst>
                  <a:gd name="T0" fmla="*/ 323 w 342"/>
                  <a:gd name="T1" fmla="*/ 39 h 166"/>
                  <a:gd name="T2" fmla="*/ 309 w 342"/>
                  <a:gd name="T3" fmla="*/ 19 h 166"/>
                  <a:gd name="T4" fmla="*/ 263 w 342"/>
                  <a:gd name="T5" fmla="*/ 0 h 166"/>
                  <a:gd name="T6" fmla="*/ 207 w 342"/>
                  <a:gd name="T7" fmla="*/ 27 h 166"/>
                  <a:gd name="T8" fmla="*/ 205 w 342"/>
                  <a:gd name="T9" fmla="*/ 29 h 166"/>
                  <a:gd name="T10" fmla="*/ 138 w 342"/>
                  <a:gd name="T11" fmla="*/ 29 h 166"/>
                  <a:gd name="T12" fmla="*/ 136 w 342"/>
                  <a:gd name="T13" fmla="*/ 27 h 166"/>
                  <a:gd name="T14" fmla="*/ 80 w 342"/>
                  <a:gd name="T15" fmla="*/ 0 h 166"/>
                  <a:gd name="T16" fmla="*/ 28 w 342"/>
                  <a:gd name="T17" fmla="*/ 27 h 166"/>
                  <a:gd name="T18" fmla="*/ 27 w 342"/>
                  <a:gd name="T19" fmla="*/ 27 h 166"/>
                  <a:gd name="T20" fmla="*/ 17 w 342"/>
                  <a:gd name="T21" fmla="*/ 42 h 166"/>
                  <a:gd name="T22" fmla="*/ 0 w 342"/>
                  <a:gd name="T23" fmla="*/ 90 h 166"/>
                  <a:gd name="T24" fmla="*/ 77 w 342"/>
                  <a:gd name="T25" fmla="*/ 166 h 166"/>
                  <a:gd name="T26" fmla="*/ 134 w 342"/>
                  <a:gd name="T27" fmla="*/ 140 h 166"/>
                  <a:gd name="T28" fmla="*/ 134 w 342"/>
                  <a:gd name="T29" fmla="*/ 140 h 166"/>
                  <a:gd name="T30" fmla="*/ 136 w 342"/>
                  <a:gd name="T31" fmla="*/ 138 h 166"/>
                  <a:gd name="T32" fmla="*/ 136 w 342"/>
                  <a:gd name="T33" fmla="*/ 138 h 166"/>
                  <a:gd name="T34" fmla="*/ 148 w 342"/>
                  <a:gd name="T35" fmla="*/ 127 h 166"/>
                  <a:gd name="T36" fmla="*/ 171 w 342"/>
                  <a:gd name="T37" fmla="*/ 139 h 166"/>
                  <a:gd name="T38" fmla="*/ 195 w 342"/>
                  <a:gd name="T39" fmla="*/ 127 h 166"/>
                  <a:gd name="T40" fmla="*/ 206 w 342"/>
                  <a:gd name="T41" fmla="*/ 137 h 166"/>
                  <a:gd name="T42" fmla="*/ 208 w 342"/>
                  <a:gd name="T43" fmla="*/ 139 h 166"/>
                  <a:gd name="T44" fmla="*/ 209 w 342"/>
                  <a:gd name="T45" fmla="*/ 140 h 166"/>
                  <a:gd name="T46" fmla="*/ 209 w 342"/>
                  <a:gd name="T47" fmla="*/ 140 h 166"/>
                  <a:gd name="T48" fmla="*/ 266 w 342"/>
                  <a:gd name="T49" fmla="*/ 166 h 166"/>
                  <a:gd name="T50" fmla="*/ 342 w 342"/>
                  <a:gd name="T51" fmla="*/ 90 h 166"/>
                  <a:gd name="T52" fmla="*/ 323 w 342"/>
                  <a:gd name="T53" fmla="*/ 39 h 166"/>
                  <a:gd name="T54" fmla="*/ 77 w 342"/>
                  <a:gd name="T55" fmla="*/ 145 h 166"/>
                  <a:gd name="T56" fmla="*/ 21 w 342"/>
                  <a:gd name="T57" fmla="*/ 90 h 166"/>
                  <a:gd name="T58" fmla="*/ 77 w 342"/>
                  <a:gd name="T59" fmla="*/ 34 h 166"/>
                  <a:gd name="T60" fmla="*/ 132 w 342"/>
                  <a:gd name="T61" fmla="*/ 90 h 166"/>
                  <a:gd name="T62" fmla="*/ 77 w 342"/>
                  <a:gd name="T63" fmla="*/ 145 h 166"/>
                  <a:gd name="T64" fmla="*/ 171 w 342"/>
                  <a:gd name="T65" fmla="*/ 128 h 166"/>
                  <a:gd name="T66" fmla="*/ 152 w 342"/>
                  <a:gd name="T67" fmla="*/ 109 h 166"/>
                  <a:gd name="T68" fmla="*/ 171 w 342"/>
                  <a:gd name="T69" fmla="*/ 90 h 166"/>
                  <a:gd name="T70" fmla="*/ 191 w 342"/>
                  <a:gd name="T71" fmla="*/ 109 h 166"/>
                  <a:gd name="T72" fmla="*/ 171 w 342"/>
                  <a:gd name="T73" fmla="*/ 128 h 166"/>
                  <a:gd name="T74" fmla="*/ 266 w 342"/>
                  <a:gd name="T75" fmla="*/ 145 h 166"/>
                  <a:gd name="T76" fmla="*/ 211 w 342"/>
                  <a:gd name="T77" fmla="*/ 90 h 166"/>
                  <a:gd name="T78" fmla="*/ 266 w 342"/>
                  <a:gd name="T79" fmla="*/ 34 h 166"/>
                  <a:gd name="T80" fmla="*/ 322 w 342"/>
                  <a:gd name="T81" fmla="*/ 90 h 166"/>
                  <a:gd name="T82" fmla="*/ 266 w 342"/>
                  <a:gd name="T83" fmla="*/ 14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166">
                    <a:moveTo>
                      <a:pt x="323" y="39"/>
                    </a:moveTo>
                    <a:cubicBezTo>
                      <a:pt x="309" y="19"/>
                      <a:pt x="309" y="19"/>
                      <a:pt x="309" y="19"/>
                    </a:cubicBezTo>
                    <a:cubicBezTo>
                      <a:pt x="298" y="7"/>
                      <a:pt x="281" y="0"/>
                      <a:pt x="263" y="0"/>
                    </a:cubicBezTo>
                    <a:cubicBezTo>
                      <a:pt x="239" y="0"/>
                      <a:pt x="216" y="11"/>
                      <a:pt x="207" y="27"/>
                    </a:cubicBezTo>
                    <a:cubicBezTo>
                      <a:pt x="205" y="29"/>
                      <a:pt x="205" y="29"/>
                      <a:pt x="205" y="29"/>
                    </a:cubicBezTo>
                    <a:cubicBezTo>
                      <a:pt x="138" y="29"/>
                      <a:pt x="138" y="29"/>
                      <a:pt x="138" y="29"/>
                    </a:cubicBezTo>
                    <a:cubicBezTo>
                      <a:pt x="136" y="27"/>
                      <a:pt x="136" y="27"/>
                      <a:pt x="136" y="27"/>
                    </a:cubicBezTo>
                    <a:cubicBezTo>
                      <a:pt x="127" y="11"/>
                      <a:pt x="103" y="0"/>
                      <a:pt x="80" y="0"/>
                    </a:cubicBezTo>
                    <a:cubicBezTo>
                      <a:pt x="58" y="0"/>
                      <a:pt x="38" y="10"/>
                      <a:pt x="28" y="27"/>
                    </a:cubicBezTo>
                    <a:cubicBezTo>
                      <a:pt x="28" y="27"/>
                      <a:pt x="28" y="27"/>
                      <a:pt x="27" y="27"/>
                    </a:cubicBezTo>
                    <a:cubicBezTo>
                      <a:pt x="17" y="42"/>
                      <a:pt x="17" y="42"/>
                      <a:pt x="17" y="42"/>
                    </a:cubicBezTo>
                    <a:cubicBezTo>
                      <a:pt x="7" y="55"/>
                      <a:pt x="0" y="71"/>
                      <a:pt x="0" y="90"/>
                    </a:cubicBezTo>
                    <a:cubicBezTo>
                      <a:pt x="0" y="132"/>
                      <a:pt x="35" y="166"/>
                      <a:pt x="77" y="166"/>
                    </a:cubicBezTo>
                    <a:cubicBezTo>
                      <a:pt x="100" y="166"/>
                      <a:pt x="120" y="156"/>
                      <a:pt x="134" y="140"/>
                    </a:cubicBezTo>
                    <a:cubicBezTo>
                      <a:pt x="134" y="140"/>
                      <a:pt x="134" y="140"/>
                      <a:pt x="134" y="140"/>
                    </a:cubicBezTo>
                    <a:cubicBezTo>
                      <a:pt x="135" y="139"/>
                      <a:pt x="135" y="139"/>
                      <a:pt x="136" y="138"/>
                    </a:cubicBezTo>
                    <a:cubicBezTo>
                      <a:pt x="136" y="138"/>
                      <a:pt x="136" y="138"/>
                      <a:pt x="136" y="138"/>
                    </a:cubicBezTo>
                    <a:cubicBezTo>
                      <a:pt x="139" y="134"/>
                      <a:pt x="143" y="130"/>
                      <a:pt x="148" y="127"/>
                    </a:cubicBezTo>
                    <a:cubicBezTo>
                      <a:pt x="153" y="134"/>
                      <a:pt x="162" y="139"/>
                      <a:pt x="171" y="139"/>
                    </a:cubicBezTo>
                    <a:cubicBezTo>
                      <a:pt x="181" y="139"/>
                      <a:pt x="189" y="134"/>
                      <a:pt x="195" y="127"/>
                    </a:cubicBezTo>
                    <a:cubicBezTo>
                      <a:pt x="199" y="130"/>
                      <a:pt x="203" y="133"/>
                      <a:pt x="206" y="137"/>
                    </a:cubicBezTo>
                    <a:cubicBezTo>
                      <a:pt x="207" y="138"/>
                      <a:pt x="207" y="138"/>
                      <a:pt x="208" y="139"/>
                    </a:cubicBezTo>
                    <a:cubicBezTo>
                      <a:pt x="208" y="139"/>
                      <a:pt x="209" y="140"/>
                      <a:pt x="209" y="140"/>
                    </a:cubicBezTo>
                    <a:cubicBezTo>
                      <a:pt x="209" y="140"/>
                      <a:pt x="209" y="140"/>
                      <a:pt x="209" y="140"/>
                    </a:cubicBezTo>
                    <a:cubicBezTo>
                      <a:pt x="223" y="156"/>
                      <a:pt x="243" y="166"/>
                      <a:pt x="266" y="166"/>
                    </a:cubicBezTo>
                    <a:cubicBezTo>
                      <a:pt x="308" y="166"/>
                      <a:pt x="342" y="132"/>
                      <a:pt x="342" y="90"/>
                    </a:cubicBezTo>
                    <a:cubicBezTo>
                      <a:pt x="342" y="70"/>
                      <a:pt x="335" y="52"/>
                      <a:pt x="323" y="39"/>
                    </a:cubicBezTo>
                    <a:close/>
                    <a:moveTo>
                      <a:pt x="77" y="145"/>
                    </a:moveTo>
                    <a:cubicBezTo>
                      <a:pt x="46" y="145"/>
                      <a:pt x="21" y="120"/>
                      <a:pt x="21" y="90"/>
                    </a:cubicBezTo>
                    <a:cubicBezTo>
                      <a:pt x="21" y="59"/>
                      <a:pt x="46" y="34"/>
                      <a:pt x="77" y="34"/>
                    </a:cubicBezTo>
                    <a:cubicBezTo>
                      <a:pt x="107" y="34"/>
                      <a:pt x="132" y="59"/>
                      <a:pt x="132" y="90"/>
                    </a:cubicBezTo>
                    <a:cubicBezTo>
                      <a:pt x="132" y="120"/>
                      <a:pt x="107" y="145"/>
                      <a:pt x="77" y="145"/>
                    </a:cubicBezTo>
                    <a:close/>
                    <a:moveTo>
                      <a:pt x="171" y="128"/>
                    </a:moveTo>
                    <a:cubicBezTo>
                      <a:pt x="161" y="128"/>
                      <a:pt x="152" y="119"/>
                      <a:pt x="152" y="109"/>
                    </a:cubicBezTo>
                    <a:cubicBezTo>
                      <a:pt x="152" y="98"/>
                      <a:pt x="161" y="90"/>
                      <a:pt x="171" y="90"/>
                    </a:cubicBezTo>
                    <a:cubicBezTo>
                      <a:pt x="182" y="90"/>
                      <a:pt x="191" y="98"/>
                      <a:pt x="191" y="109"/>
                    </a:cubicBezTo>
                    <a:cubicBezTo>
                      <a:pt x="191" y="119"/>
                      <a:pt x="182" y="128"/>
                      <a:pt x="171" y="128"/>
                    </a:cubicBezTo>
                    <a:close/>
                    <a:moveTo>
                      <a:pt x="266" y="145"/>
                    </a:moveTo>
                    <a:cubicBezTo>
                      <a:pt x="235" y="145"/>
                      <a:pt x="211" y="120"/>
                      <a:pt x="211" y="90"/>
                    </a:cubicBezTo>
                    <a:cubicBezTo>
                      <a:pt x="211" y="59"/>
                      <a:pt x="235" y="34"/>
                      <a:pt x="266" y="34"/>
                    </a:cubicBezTo>
                    <a:cubicBezTo>
                      <a:pt x="297" y="34"/>
                      <a:pt x="322" y="59"/>
                      <a:pt x="322" y="90"/>
                    </a:cubicBezTo>
                    <a:cubicBezTo>
                      <a:pt x="322" y="120"/>
                      <a:pt x="297" y="145"/>
                      <a:pt x="266" y="145"/>
                    </a:cubicBezTo>
                    <a:close/>
                  </a:path>
                </a:pathLst>
              </a:custGeom>
              <a:solidFill>
                <a:srgbClr val="558B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p:txBody>
          </p:sp>
        </p:grpSp>
      </p:grpSp>
      <p:pic>
        <p:nvPicPr>
          <p:cNvPr id="34" name="Picture 33">
            <a:extLst>
              <a:ext uri="{FF2B5EF4-FFF2-40B4-BE49-F238E27FC236}">
                <a16:creationId xmlns:a16="http://schemas.microsoft.com/office/drawing/2014/main" id="{E32E40C5-444B-6349-B315-1FFC970E03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60304" y="5158135"/>
            <a:ext cx="479179" cy="479179"/>
          </a:xfrm>
          <a:prstGeom prst="rect">
            <a:avLst/>
          </a:prstGeom>
        </p:spPr>
      </p:pic>
      <p:sp>
        <p:nvSpPr>
          <p:cNvPr id="4" name="Rectangle 3" hidden="1">
            <a:extLst>
              <a:ext uri="{FF2B5EF4-FFF2-40B4-BE49-F238E27FC236}">
                <a16:creationId xmlns:a16="http://schemas.microsoft.com/office/drawing/2014/main" id="{CDCE27E9-C525-4E72-AD2E-79633208118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20" name="Picture 19">
            <a:extLst>
              <a:ext uri="{FF2B5EF4-FFF2-40B4-BE49-F238E27FC236}">
                <a16:creationId xmlns:a16="http://schemas.microsoft.com/office/drawing/2014/main" id="{7D9163B6-6506-3244-BB52-E520C53EA38F}"/>
              </a:ext>
            </a:extLst>
          </p:cNvPr>
          <p:cNvPicPr>
            <a:picLocks noChangeAspect="1"/>
          </p:cNvPicPr>
          <p:nvPr/>
        </p:nvPicPr>
        <p:blipFill>
          <a:blip r:embed="rId13"/>
          <a:stretch>
            <a:fillRect/>
          </a:stretch>
        </p:blipFill>
        <p:spPr>
          <a:xfrm>
            <a:off x="7062321" y="1545958"/>
            <a:ext cx="439310" cy="324708"/>
          </a:xfrm>
          <a:prstGeom prst="rect">
            <a:avLst/>
          </a:prstGeom>
        </p:spPr>
      </p:pic>
      <p:pic>
        <p:nvPicPr>
          <p:cNvPr id="21" name="Picture 20">
            <a:extLst>
              <a:ext uri="{FF2B5EF4-FFF2-40B4-BE49-F238E27FC236}">
                <a16:creationId xmlns:a16="http://schemas.microsoft.com/office/drawing/2014/main" id="{9353E168-8539-D543-98C6-62202FDDD3B6}"/>
              </a:ext>
            </a:extLst>
          </p:cNvPr>
          <p:cNvPicPr>
            <a:picLocks noChangeAspect="1"/>
          </p:cNvPicPr>
          <p:nvPr/>
        </p:nvPicPr>
        <p:blipFill>
          <a:blip r:embed="rId14"/>
          <a:stretch>
            <a:fillRect/>
          </a:stretch>
        </p:blipFill>
        <p:spPr>
          <a:xfrm>
            <a:off x="8911153" y="1503928"/>
            <a:ext cx="446478" cy="407654"/>
          </a:xfrm>
          <a:prstGeom prst="rect">
            <a:avLst/>
          </a:prstGeom>
        </p:spPr>
      </p:pic>
      <p:pic>
        <p:nvPicPr>
          <p:cNvPr id="23" name="Picture 22">
            <a:extLst>
              <a:ext uri="{FF2B5EF4-FFF2-40B4-BE49-F238E27FC236}">
                <a16:creationId xmlns:a16="http://schemas.microsoft.com/office/drawing/2014/main" id="{B24A4779-0C2C-084D-9E00-1C1A85DD7AF4}"/>
              </a:ext>
            </a:extLst>
          </p:cNvPr>
          <p:cNvPicPr>
            <a:picLocks noChangeAspect="1"/>
          </p:cNvPicPr>
          <p:nvPr/>
        </p:nvPicPr>
        <p:blipFill>
          <a:blip r:embed="rId15"/>
          <a:stretch>
            <a:fillRect/>
          </a:stretch>
        </p:blipFill>
        <p:spPr>
          <a:xfrm>
            <a:off x="10800979" y="1511705"/>
            <a:ext cx="367130" cy="335206"/>
          </a:xfrm>
          <a:prstGeom prst="rect">
            <a:avLst/>
          </a:prstGeom>
        </p:spPr>
      </p:pic>
      <p:pic>
        <p:nvPicPr>
          <p:cNvPr id="24" name="Picture 23">
            <a:extLst>
              <a:ext uri="{FF2B5EF4-FFF2-40B4-BE49-F238E27FC236}">
                <a16:creationId xmlns:a16="http://schemas.microsoft.com/office/drawing/2014/main" id="{623C2756-B673-EB4C-96AF-683E219BFA51}"/>
              </a:ext>
            </a:extLst>
          </p:cNvPr>
          <p:cNvPicPr>
            <a:picLocks noChangeAspect="1"/>
          </p:cNvPicPr>
          <p:nvPr/>
        </p:nvPicPr>
        <p:blipFill>
          <a:blip r:embed="rId16"/>
          <a:stretch>
            <a:fillRect/>
          </a:stretch>
        </p:blipFill>
        <p:spPr>
          <a:xfrm>
            <a:off x="10800979" y="4061781"/>
            <a:ext cx="367130" cy="367130"/>
          </a:xfrm>
          <a:prstGeom prst="rect">
            <a:avLst/>
          </a:prstGeom>
        </p:spPr>
      </p:pic>
      <p:pic>
        <p:nvPicPr>
          <p:cNvPr id="25" name="Picture 24">
            <a:extLst>
              <a:ext uri="{FF2B5EF4-FFF2-40B4-BE49-F238E27FC236}">
                <a16:creationId xmlns:a16="http://schemas.microsoft.com/office/drawing/2014/main" id="{2794E2EC-0646-6747-8C95-DD4B4CB0C850}"/>
              </a:ext>
            </a:extLst>
          </p:cNvPr>
          <p:cNvPicPr>
            <a:picLocks noChangeAspect="1"/>
          </p:cNvPicPr>
          <p:nvPr/>
        </p:nvPicPr>
        <p:blipFill>
          <a:blip r:embed="rId17"/>
          <a:stretch>
            <a:fillRect/>
          </a:stretch>
        </p:blipFill>
        <p:spPr>
          <a:xfrm>
            <a:off x="8911153" y="4023187"/>
            <a:ext cx="446478" cy="407654"/>
          </a:xfrm>
          <a:prstGeom prst="rect">
            <a:avLst/>
          </a:prstGeom>
        </p:spPr>
      </p:pic>
      <p:pic>
        <p:nvPicPr>
          <p:cNvPr id="27" name="Picture 26">
            <a:extLst>
              <a:ext uri="{FF2B5EF4-FFF2-40B4-BE49-F238E27FC236}">
                <a16:creationId xmlns:a16="http://schemas.microsoft.com/office/drawing/2014/main" id="{EB6827C2-1AFB-1042-8EF7-2BD9569238DC}"/>
              </a:ext>
            </a:extLst>
          </p:cNvPr>
          <p:cNvPicPr>
            <a:picLocks noChangeAspect="1"/>
          </p:cNvPicPr>
          <p:nvPr/>
        </p:nvPicPr>
        <p:blipFill>
          <a:blip r:embed="rId18"/>
          <a:stretch>
            <a:fillRect/>
          </a:stretch>
        </p:blipFill>
        <p:spPr>
          <a:xfrm>
            <a:off x="7144757" y="4055194"/>
            <a:ext cx="316930" cy="332776"/>
          </a:xfrm>
          <a:prstGeom prst="rect">
            <a:avLst/>
          </a:prstGeom>
        </p:spPr>
      </p:pic>
    </p:spTree>
    <p:extLst>
      <p:ext uri="{BB962C8B-B14F-4D97-AF65-F5344CB8AC3E}">
        <p14:creationId xmlns:p14="http://schemas.microsoft.com/office/powerpoint/2010/main" val="1532316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CECE951-1F36-4959-AF6B-B176640599B5}"/>
              </a:ext>
            </a:extLst>
          </p:cNvPr>
          <p:cNvSpPr txBox="1">
            <a:spLocks/>
          </p:cNvSpPr>
          <p:nvPr/>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Black" panose="020B0604020202020204" pitchFamily="34" charset="0"/>
                <a:ea typeface="+mj-ea"/>
              </a:rPr>
              <a:t>SMALL BUSINESS FUNDING OPPORTUNITIES</a:t>
            </a: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grpSp>
        <p:nvGrpSpPr>
          <p:cNvPr id="44" name="Group 43">
            <a:extLst>
              <a:ext uri="{FF2B5EF4-FFF2-40B4-BE49-F238E27FC236}">
                <a16:creationId xmlns:a16="http://schemas.microsoft.com/office/drawing/2014/main" id="{3995FC1E-94FF-45CA-A00C-FDD3C1A85C6D}"/>
              </a:ext>
            </a:extLst>
          </p:cNvPr>
          <p:cNvGrpSpPr/>
          <p:nvPr/>
        </p:nvGrpSpPr>
        <p:grpSpPr>
          <a:xfrm>
            <a:off x="3258853" y="4605577"/>
            <a:ext cx="1243399" cy="1204762"/>
            <a:chOff x="7518093" y="2547711"/>
            <a:chExt cx="1254725" cy="1204762"/>
          </a:xfrm>
        </p:grpSpPr>
        <p:sp>
          <p:nvSpPr>
            <p:cNvPr id="11" name="Oval 10">
              <a:extLst>
                <a:ext uri="{FF2B5EF4-FFF2-40B4-BE49-F238E27FC236}">
                  <a16:creationId xmlns:a16="http://schemas.microsoft.com/office/drawing/2014/main" id="{17942A1B-F3BD-1646-B9B2-9D7764EA7754}"/>
                </a:ext>
              </a:extLst>
            </p:cNvPr>
            <p:cNvSpPr/>
            <p:nvPr/>
          </p:nvSpPr>
          <p:spPr>
            <a:xfrm>
              <a:off x="7518093" y="2547711"/>
              <a:ext cx="1254725" cy="1204762"/>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A670DDA-9E68-F748-B791-2F0E76E3BF95}"/>
                </a:ext>
              </a:extLst>
            </p:cNvPr>
            <p:cNvPicPr>
              <a:picLocks noChangeAspect="1"/>
            </p:cNvPicPr>
            <p:nvPr/>
          </p:nvPicPr>
          <p:blipFill>
            <a:blip r:embed="rId3"/>
            <a:stretch>
              <a:fillRect/>
            </a:stretch>
          </p:blipFill>
          <p:spPr>
            <a:xfrm>
              <a:off x="7703219" y="2666773"/>
              <a:ext cx="904583" cy="1085700"/>
            </a:xfrm>
            <a:prstGeom prst="rect">
              <a:avLst/>
            </a:prstGeom>
          </p:spPr>
        </p:pic>
      </p:grpSp>
      <p:sp>
        <p:nvSpPr>
          <p:cNvPr id="59" name="TextBox 58">
            <a:extLst>
              <a:ext uri="{FF2B5EF4-FFF2-40B4-BE49-F238E27FC236}">
                <a16:creationId xmlns:a16="http://schemas.microsoft.com/office/drawing/2014/main" id="{14C40944-BF87-4578-9518-A01525FFCAD2}"/>
              </a:ext>
            </a:extLst>
          </p:cNvPr>
          <p:cNvSpPr txBox="1"/>
          <p:nvPr/>
        </p:nvSpPr>
        <p:spPr>
          <a:xfrm>
            <a:off x="2920855" y="5966888"/>
            <a:ext cx="1970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Access to Capital</a:t>
            </a:r>
          </a:p>
        </p:txBody>
      </p:sp>
      <p:sp>
        <p:nvSpPr>
          <p:cNvPr id="62" name="TextBox 61">
            <a:extLst>
              <a:ext uri="{FF2B5EF4-FFF2-40B4-BE49-F238E27FC236}">
                <a16:creationId xmlns:a16="http://schemas.microsoft.com/office/drawing/2014/main" id="{2659C239-915C-4932-A89E-C48186977D94}"/>
              </a:ext>
            </a:extLst>
          </p:cNvPr>
          <p:cNvSpPr txBox="1"/>
          <p:nvPr/>
        </p:nvSpPr>
        <p:spPr>
          <a:xfrm>
            <a:off x="502333" y="5966888"/>
            <a:ext cx="21853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Training &amp; Support</a:t>
            </a:r>
          </a:p>
        </p:txBody>
      </p:sp>
      <p:sp>
        <p:nvSpPr>
          <p:cNvPr id="50" name="Oval 49">
            <a:extLst>
              <a:ext uri="{FF2B5EF4-FFF2-40B4-BE49-F238E27FC236}">
                <a16:creationId xmlns:a16="http://schemas.microsoft.com/office/drawing/2014/main" id="{C18AF267-E4F3-4862-8B2F-721A7CEC2A2C}"/>
              </a:ext>
            </a:extLst>
          </p:cNvPr>
          <p:cNvSpPr/>
          <p:nvPr/>
        </p:nvSpPr>
        <p:spPr>
          <a:xfrm>
            <a:off x="1010706" y="4690722"/>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67405055-4578-47BB-BEDA-AAFBFCD95C6E}"/>
              </a:ext>
            </a:extLst>
          </p:cNvPr>
          <p:cNvPicPr>
            <a:picLocks noChangeAspect="1"/>
          </p:cNvPicPr>
          <p:nvPr/>
        </p:nvPicPr>
        <p:blipFill>
          <a:blip r:embed="rId4"/>
          <a:stretch>
            <a:fillRect/>
          </a:stretch>
        </p:blipFill>
        <p:spPr>
          <a:xfrm>
            <a:off x="903259" y="4548388"/>
            <a:ext cx="1360467" cy="1177853"/>
          </a:xfrm>
          <a:prstGeom prst="rect">
            <a:avLst/>
          </a:prstGeom>
        </p:spPr>
      </p:pic>
      <p:sp>
        <p:nvSpPr>
          <p:cNvPr id="2" name="TextBox 1">
            <a:extLst>
              <a:ext uri="{FF2B5EF4-FFF2-40B4-BE49-F238E27FC236}">
                <a16:creationId xmlns:a16="http://schemas.microsoft.com/office/drawing/2014/main" id="{04C8F644-3788-899A-15B6-E7D73C29C2F1}"/>
              </a:ext>
            </a:extLst>
          </p:cNvPr>
          <p:cNvSpPr txBox="1"/>
          <p:nvPr/>
        </p:nvSpPr>
        <p:spPr>
          <a:xfrm>
            <a:off x="347757" y="2036311"/>
            <a:ext cx="11383032" cy="2015936"/>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$236M SSBCI Capital (US Treasury)</a:t>
            </a:r>
            <a:endParaRPr kumimoji="0" lang="en-US" sz="2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$5.2M SSBCI Technical Assistance (US Treasury)</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$75M Small Business </a:t>
            </a:r>
            <a:r>
              <a:rPr kumimoji="0" lang="en-US" sz="25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mn-cs"/>
              </a:rPr>
              <a:t>SmartZones</a:t>
            </a:r>
            <a:r>
              <a:rPr kumimoji="0" lang="en-US" sz="25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and Business Accelerators (SB7 sec. 304)</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5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$135M Microenterprise/Main Street</a:t>
            </a:r>
            <a:r>
              <a:rPr kumimoji="0" lang="en-US" sz="25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proposed</a:t>
            </a:r>
            <a:endParaRPr kumimoji="0" lang="en-US" sz="25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6FB6536A-07EB-D303-DD5F-35C5145C76E0}"/>
              </a:ext>
            </a:extLst>
          </p:cNvPr>
          <p:cNvGrpSpPr/>
          <p:nvPr/>
        </p:nvGrpSpPr>
        <p:grpSpPr>
          <a:xfrm>
            <a:off x="5422534" y="4456168"/>
            <a:ext cx="1439454" cy="1350399"/>
            <a:chOff x="2369862" y="3233262"/>
            <a:chExt cx="1439454" cy="1350399"/>
          </a:xfrm>
        </p:grpSpPr>
        <p:sp>
          <p:nvSpPr>
            <p:cNvPr id="4" name="Oval 3">
              <a:extLst>
                <a:ext uri="{FF2B5EF4-FFF2-40B4-BE49-F238E27FC236}">
                  <a16:creationId xmlns:a16="http://schemas.microsoft.com/office/drawing/2014/main" id="{BC0D52D5-36B4-D319-62B6-EC9CB6751682}"/>
                </a:ext>
              </a:extLst>
            </p:cNvPr>
            <p:cNvSpPr/>
            <p:nvPr/>
          </p:nvSpPr>
          <p:spPr>
            <a:xfrm>
              <a:off x="2369862" y="3403345"/>
              <a:ext cx="1180316" cy="1180316"/>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287B3D4-3D59-C586-5450-708E4F7D3405}"/>
                </a:ext>
              </a:extLst>
            </p:cNvPr>
            <p:cNvPicPr>
              <a:picLocks noChangeAspect="1"/>
            </p:cNvPicPr>
            <p:nvPr/>
          </p:nvPicPr>
          <p:blipFill>
            <a:blip r:embed="rId5"/>
            <a:stretch>
              <a:fillRect/>
            </a:stretch>
          </p:blipFill>
          <p:spPr>
            <a:xfrm>
              <a:off x="2511383" y="3233262"/>
              <a:ext cx="1297933" cy="1297933"/>
            </a:xfrm>
            <a:prstGeom prst="rect">
              <a:avLst/>
            </a:prstGeom>
          </p:spPr>
        </p:pic>
      </p:grpSp>
      <p:sp>
        <p:nvSpPr>
          <p:cNvPr id="13" name="TextBox 12">
            <a:extLst>
              <a:ext uri="{FF2B5EF4-FFF2-40B4-BE49-F238E27FC236}">
                <a16:creationId xmlns:a16="http://schemas.microsoft.com/office/drawing/2014/main" id="{A917F8A8-0ABF-5DB3-7B6C-48CE2D7CBB67}"/>
              </a:ext>
            </a:extLst>
          </p:cNvPr>
          <p:cNvSpPr txBox="1"/>
          <p:nvPr/>
        </p:nvSpPr>
        <p:spPr>
          <a:xfrm>
            <a:off x="5124255" y="5914726"/>
            <a:ext cx="18300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Systems &amp; Technology</a:t>
            </a:r>
          </a:p>
        </p:txBody>
      </p:sp>
      <p:grpSp>
        <p:nvGrpSpPr>
          <p:cNvPr id="15" name="Group 14">
            <a:extLst>
              <a:ext uri="{FF2B5EF4-FFF2-40B4-BE49-F238E27FC236}">
                <a16:creationId xmlns:a16="http://schemas.microsoft.com/office/drawing/2014/main" id="{7CD939B7-26B8-7EA0-7308-0568EA23D54B}"/>
              </a:ext>
            </a:extLst>
          </p:cNvPr>
          <p:cNvGrpSpPr/>
          <p:nvPr/>
        </p:nvGrpSpPr>
        <p:grpSpPr>
          <a:xfrm>
            <a:off x="9945084" y="4656170"/>
            <a:ext cx="1181632" cy="1120478"/>
            <a:chOff x="9787976" y="4577994"/>
            <a:chExt cx="1181632" cy="1120478"/>
          </a:xfrm>
        </p:grpSpPr>
        <p:sp>
          <p:nvSpPr>
            <p:cNvPr id="16" name="Oval 15">
              <a:extLst>
                <a:ext uri="{FF2B5EF4-FFF2-40B4-BE49-F238E27FC236}">
                  <a16:creationId xmlns:a16="http://schemas.microsoft.com/office/drawing/2014/main" id="{FC461582-6287-0C06-A8D8-EF68A363D95E}"/>
                </a:ext>
              </a:extLst>
            </p:cNvPr>
            <p:cNvSpPr/>
            <p:nvPr/>
          </p:nvSpPr>
          <p:spPr>
            <a:xfrm>
              <a:off x="9787976" y="4577994"/>
              <a:ext cx="1181632" cy="1120478"/>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 name="Graphic 16" descr="Store with solid fill">
              <a:extLst>
                <a:ext uri="{FF2B5EF4-FFF2-40B4-BE49-F238E27FC236}">
                  <a16:creationId xmlns:a16="http://schemas.microsoft.com/office/drawing/2014/main" id="{E9D4E2B0-4DF5-5229-F310-7FA7818EE8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34669" y="4603601"/>
              <a:ext cx="1094871" cy="1094871"/>
            </a:xfrm>
            <a:prstGeom prst="rect">
              <a:avLst/>
            </a:prstGeom>
          </p:spPr>
        </p:pic>
      </p:grpSp>
      <p:sp>
        <p:nvSpPr>
          <p:cNvPr id="19" name="Oval 18">
            <a:extLst>
              <a:ext uri="{FF2B5EF4-FFF2-40B4-BE49-F238E27FC236}">
                <a16:creationId xmlns:a16="http://schemas.microsoft.com/office/drawing/2014/main" id="{22E29C12-805F-F47D-E82B-DEBF99B44E61}"/>
              </a:ext>
            </a:extLst>
          </p:cNvPr>
          <p:cNvSpPr/>
          <p:nvPr/>
        </p:nvSpPr>
        <p:spPr>
          <a:xfrm>
            <a:off x="7715586" y="4690722"/>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0" name="Graphic 19" descr="Chat">
            <a:extLst>
              <a:ext uri="{FF2B5EF4-FFF2-40B4-BE49-F238E27FC236}">
                <a16:creationId xmlns:a16="http://schemas.microsoft.com/office/drawing/2014/main" id="{DE6B7311-37A4-1202-E84E-3B59DC1C2C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0960" y="4650001"/>
            <a:ext cx="1237807" cy="1249083"/>
          </a:xfrm>
          <a:prstGeom prst="rect">
            <a:avLst/>
          </a:prstGeom>
        </p:spPr>
      </p:pic>
      <p:sp>
        <p:nvSpPr>
          <p:cNvPr id="21" name="TextBox 20">
            <a:extLst>
              <a:ext uri="{FF2B5EF4-FFF2-40B4-BE49-F238E27FC236}">
                <a16:creationId xmlns:a16="http://schemas.microsoft.com/office/drawing/2014/main" id="{50F3946F-7268-0FB0-C21F-1C49A26DC952}"/>
              </a:ext>
            </a:extLst>
          </p:cNvPr>
          <p:cNvSpPr txBox="1"/>
          <p:nvPr/>
        </p:nvSpPr>
        <p:spPr>
          <a:xfrm>
            <a:off x="7327654" y="5964153"/>
            <a:ext cx="1970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Navigating Resources</a:t>
            </a:r>
          </a:p>
        </p:txBody>
      </p:sp>
      <p:sp>
        <p:nvSpPr>
          <p:cNvPr id="22" name="TextBox 21">
            <a:extLst>
              <a:ext uri="{FF2B5EF4-FFF2-40B4-BE49-F238E27FC236}">
                <a16:creationId xmlns:a16="http://schemas.microsoft.com/office/drawing/2014/main" id="{6C0B2BDA-6ED7-3DAE-27B0-61A65253056E}"/>
              </a:ext>
            </a:extLst>
          </p:cNvPr>
          <p:cNvSpPr txBox="1"/>
          <p:nvPr/>
        </p:nvSpPr>
        <p:spPr>
          <a:xfrm>
            <a:off x="9550810" y="5964153"/>
            <a:ext cx="1970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Ecosystem Building</a:t>
            </a:r>
          </a:p>
        </p:txBody>
      </p:sp>
    </p:spTree>
    <p:extLst>
      <p:ext uri="{BB962C8B-B14F-4D97-AF65-F5344CB8AC3E}">
        <p14:creationId xmlns:p14="http://schemas.microsoft.com/office/powerpoint/2010/main" val="332133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b="1" dirty="0"/>
              <a:t>ROLE OF MEDC IN ECOSYSTEM</a:t>
            </a:r>
          </a:p>
        </p:txBody>
      </p:sp>
      <p:graphicFrame>
        <p:nvGraphicFramePr>
          <p:cNvPr id="4" name="Diagram 3">
            <a:extLst>
              <a:ext uri="{FF2B5EF4-FFF2-40B4-BE49-F238E27FC236}">
                <a16:creationId xmlns:a16="http://schemas.microsoft.com/office/drawing/2014/main" id="{CE6D96FF-E683-9477-756F-81AD8532B788}"/>
              </a:ext>
            </a:extLst>
          </p:cNvPr>
          <p:cNvGraphicFramePr/>
          <p:nvPr>
            <p:extLst>
              <p:ext uri="{D42A27DB-BD31-4B8C-83A1-F6EECF244321}">
                <p14:modId xmlns:p14="http://schemas.microsoft.com/office/powerpoint/2010/main" val="1177427726"/>
              </p:ext>
            </p:extLst>
          </p:nvPr>
        </p:nvGraphicFramePr>
        <p:xfrm>
          <a:off x="532140" y="1363132"/>
          <a:ext cx="8128000" cy="4858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a:extLst>
              <a:ext uri="{FF2B5EF4-FFF2-40B4-BE49-F238E27FC236}">
                <a16:creationId xmlns:a16="http://schemas.microsoft.com/office/drawing/2014/main" id="{9D3602FC-4FF2-0E44-5591-FC2BF970D1C6}"/>
              </a:ext>
            </a:extLst>
          </p:cNvPr>
          <p:cNvSpPr/>
          <p:nvPr/>
        </p:nvSpPr>
        <p:spPr>
          <a:xfrm>
            <a:off x="8727090" y="1633936"/>
            <a:ext cx="2932770" cy="4317384"/>
          </a:xfrm>
          <a:prstGeom prst="roundRect">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2800" b="1" dirty="0">
                <a:solidFill>
                  <a:schemeClr val="bg1"/>
                </a:solidFill>
              </a:rPr>
              <a:t>Resource Navigators</a:t>
            </a:r>
          </a:p>
          <a:p>
            <a:pPr marL="457200" indent="-457200">
              <a:spcAft>
                <a:spcPts val="1200"/>
              </a:spcAft>
              <a:buFont typeface="+mj-lt"/>
              <a:buAutoNum type="arabicPeriod"/>
            </a:pPr>
            <a:r>
              <a:rPr lang="en-US" sz="2000" dirty="0">
                <a:solidFill>
                  <a:srgbClr val="FFC000"/>
                </a:solidFill>
              </a:rPr>
              <a:t>Trusted Connectors</a:t>
            </a:r>
          </a:p>
          <a:p>
            <a:pPr marL="457200" indent="-457200">
              <a:spcAft>
                <a:spcPts val="1200"/>
              </a:spcAft>
              <a:buFont typeface="+mj-lt"/>
              <a:buAutoNum type="arabicPeriod"/>
            </a:pPr>
            <a:r>
              <a:rPr lang="en-US" sz="2000" dirty="0"/>
              <a:t>Regional Prosperity Team</a:t>
            </a:r>
          </a:p>
          <a:p>
            <a:pPr marL="457200" indent="-457200">
              <a:spcAft>
                <a:spcPts val="1200"/>
              </a:spcAft>
              <a:buFont typeface="+mj-lt"/>
              <a:buAutoNum type="arabicPeriod"/>
            </a:pPr>
            <a:r>
              <a:rPr lang="en-US" sz="2000" dirty="0"/>
              <a:t>Service Center</a:t>
            </a:r>
          </a:p>
        </p:txBody>
      </p:sp>
    </p:spTree>
    <p:extLst>
      <p:ext uri="{BB962C8B-B14F-4D97-AF65-F5344CB8AC3E}">
        <p14:creationId xmlns:p14="http://schemas.microsoft.com/office/powerpoint/2010/main" val="424621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dirty="0"/>
              <a:t>SMALL BUSINESS STRATEGIC FOCUS INITIATIVES </a:t>
            </a:r>
          </a:p>
        </p:txBody>
      </p:sp>
      <p:sp>
        <p:nvSpPr>
          <p:cNvPr id="3" name="Content Placeholder 2">
            <a:extLst>
              <a:ext uri="{FF2B5EF4-FFF2-40B4-BE49-F238E27FC236}">
                <a16:creationId xmlns:a16="http://schemas.microsoft.com/office/drawing/2014/main" id="{FA035735-4E81-F948-8900-85A46A952BAE}"/>
              </a:ext>
            </a:extLst>
          </p:cNvPr>
          <p:cNvSpPr>
            <a:spLocks noGrp="1"/>
          </p:cNvSpPr>
          <p:nvPr>
            <p:ph idx="1"/>
          </p:nvPr>
        </p:nvSpPr>
        <p:spPr>
          <a:xfrm>
            <a:off x="525517" y="1723696"/>
            <a:ext cx="11119945" cy="4792717"/>
          </a:xfrm>
        </p:spPr>
        <p:txBody>
          <a:bodyPr>
            <a:normAutofit fontScale="92500" lnSpcReduction="10000"/>
          </a:bodyPr>
          <a:lstStyle/>
          <a:p>
            <a:pPr marL="0" marR="0" lvl="0" indent="0">
              <a:spcBef>
                <a:spcPts val="0"/>
              </a:spcBef>
              <a:spcAft>
                <a:spcPts val="1800"/>
              </a:spcAft>
              <a:buNone/>
            </a:pPr>
            <a:r>
              <a:rPr lang="en-US" sz="2800" b="1" u="sng" dirty="0">
                <a:latin typeface="Calibri" panose="020F0502020204030204" pitchFamily="34" charset="0"/>
                <a:ea typeface="Calibri" panose="020F0502020204030204" pitchFamily="34" charset="0"/>
                <a:cs typeface="Times New Roman" panose="02020603050405020304" pitchFamily="18" charset="0"/>
              </a:rPr>
              <a:t>Support Small Business Owners in Improving/Increasing:</a:t>
            </a:r>
          </a:p>
          <a:p>
            <a:pPr marL="342900" marR="0" lvl="0" indent="-342900">
              <a:spcBef>
                <a:spcPts val="0"/>
              </a:spcBef>
              <a:spcAft>
                <a:spcPts val="180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C</a:t>
            </a:r>
            <a:r>
              <a:rPr lang="en-US" sz="2800" dirty="0">
                <a:effectLst/>
                <a:latin typeface="Calibri" panose="020F0502020204030204" pitchFamily="34" charset="0"/>
                <a:ea typeface="Calibri" panose="020F0502020204030204" pitchFamily="34" charset="0"/>
                <a:cs typeface="Times New Roman" panose="02020603050405020304" pitchFamily="18" charset="0"/>
              </a:rPr>
              <a:t>ore business acumen (money, marketing, management)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80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C</a:t>
            </a:r>
            <a:r>
              <a:rPr lang="en-US" sz="2800" dirty="0">
                <a:effectLst/>
                <a:latin typeface="Calibri" panose="020F0502020204030204" pitchFamily="34" charset="0"/>
                <a:ea typeface="Calibri" panose="020F0502020204030204" pitchFamily="34" charset="0"/>
                <a:cs typeface="Times New Roman" panose="02020603050405020304" pitchFamily="18" charset="0"/>
              </a:rPr>
              <a:t>oaching and mentorship opportunities </a:t>
            </a:r>
          </a:p>
          <a:p>
            <a:pPr marL="342900" marR="0" lvl="0" indent="-342900">
              <a:spcBef>
                <a:spcPts val="0"/>
              </a:spcBef>
              <a:spcAft>
                <a:spcPts val="1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Sales channels, new customers</a:t>
            </a:r>
          </a:p>
          <a:p>
            <a:pPr marL="342900" marR="0" lvl="0" indent="-342900">
              <a:spcBef>
                <a:spcPts val="0"/>
              </a:spcBef>
              <a:spcAft>
                <a:spcPts val="180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Knowledge of </a:t>
            </a:r>
            <a:r>
              <a:rPr lang="en-US" sz="2800" dirty="0">
                <a:effectLst/>
                <a:latin typeface="Calibri" panose="020F0502020204030204" pitchFamily="34" charset="0"/>
                <a:ea typeface="Calibri" panose="020F0502020204030204" pitchFamily="34" charset="0"/>
                <a:cs typeface="Times New Roman" panose="02020603050405020304" pitchFamily="18" charset="0"/>
              </a:rPr>
              <a:t>systems and technology</a:t>
            </a:r>
          </a:p>
          <a:p>
            <a:pPr marL="342900" marR="0" lvl="0" indent="-342900">
              <a:spcBef>
                <a:spcPts val="0"/>
              </a:spcBef>
              <a:spcAft>
                <a:spcPts val="180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A</a:t>
            </a:r>
            <a:r>
              <a:rPr lang="en-US" sz="2800" dirty="0">
                <a:effectLst/>
                <a:latin typeface="Calibri" panose="020F0502020204030204" pitchFamily="34" charset="0"/>
                <a:ea typeface="Calibri" panose="020F0502020204030204" pitchFamily="34" charset="0"/>
                <a:cs typeface="Times New Roman" panose="02020603050405020304" pitchFamily="18" charset="0"/>
              </a:rPr>
              <a:t>ccess to capital </a:t>
            </a:r>
          </a:p>
          <a:p>
            <a:pPr marL="0" marR="0" lvl="0" indent="0">
              <a:spcBef>
                <a:spcPts val="0"/>
              </a:spcBef>
              <a:spcAft>
                <a:spcPts val="180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1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Leverage and support Michigan’s entrepreneurial ecosystem to help businesses launch, stabilize and grow</a:t>
            </a:r>
            <a:endParaRPr lang="en-US" sz="2800" b="1" dirty="0"/>
          </a:p>
        </p:txBody>
      </p:sp>
    </p:spTree>
    <p:extLst>
      <p:ext uri="{BB962C8B-B14F-4D97-AF65-F5344CB8AC3E}">
        <p14:creationId xmlns:p14="http://schemas.microsoft.com/office/powerpoint/2010/main" val="326712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CECE951-1F36-4959-AF6B-B176640599B5}"/>
              </a:ext>
            </a:extLst>
          </p:cNvPr>
          <p:cNvSpPr txBox="1">
            <a:spLocks/>
          </p:cNvSpPr>
          <p:nvPr/>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defTabSz="457200" fontAlgn="auto">
              <a:spcAft>
                <a:spcPts val="0"/>
              </a:spcAft>
              <a:tabLst/>
            </a:pPr>
            <a:r>
              <a:rPr lang="en-US" sz="2800" b="0" dirty="0">
                <a:solidFill>
                  <a:schemeClr val="bg1"/>
                </a:solidFill>
              </a:rPr>
              <a:t>MEDC SMALL BUSINESS </a:t>
            </a:r>
            <a:br>
              <a:rPr lang="en-US" sz="2800" b="0" dirty="0">
                <a:solidFill>
                  <a:schemeClr val="bg1"/>
                </a:solidFill>
              </a:rPr>
            </a:br>
            <a:r>
              <a:rPr lang="en-US" sz="2800" b="0" dirty="0">
                <a:solidFill>
                  <a:schemeClr val="bg1"/>
                </a:solidFill>
              </a:rPr>
              <a:t>SUPPORT RESOURCES</a:t>
            </a:r>
            <a:endParaRPr lang="en-US" sz="2800" dirty="0">
              <a:solidFill>
                <a:schemeClr val="bg1"/>
              </a:solidFill>
            </a:endParaRPr>
          </a:p>
        </p:txBody>
      </p:sp>
      <p:grpSp>
        <p:nvGrpSpPr>
          <p:cNvPr id="44" name="Group 43">
            <a:extLst>
              <a:ext uri="{FF2B5EF4-FFF2-40B4-BE49-F238E27FC236}">
                <a16:creationId xmlns:a16="http://schemas.microsoft.com/office/drawing/2014/main" id="{3995FC1E-94FF-45CA-A00C-FDD3C1A85C6D}"/>
              </a:ext>
            </a:extLst>
          </p:cNvPr>
          <p:cNvGrpSpPr/>
          <p:nvPr/>
        </p:nvGrpSpPr>
        <p:grpSpPr>
          <a:xfrm>
            <a:off x="5246379" y="2087207"/>
            <a:ext cx="1243399" cy="1204762"/>
            <a:chOff x="7518093" y="2547711"/>
            <a:chExt cx="1254725" cy="1204762"/>
          </a:xfrm>
        </p:grpSpPr>
        <p:sp>
          <p:nvSpPr>
            <p:cNvPr id="11" name="Oval 10">
              <a:extLst>
                <a:ext uri="{FF2B5EF4-FFF2-40B4-BE49-F238E27FC236}">
                  <a16:creationId xmlns:a16="http://schemas.microsoft.com/office/drawing/2014/main" id="{17942A1B-F3BD-1646-B9B2-9D7764EA7754}"/>
                </a:ext>
              </a:extLst>
            </p:cNvPr>
            <p:cNvSpPr/>
            <p:nvPr/>
          </p:nvSpPr>
          <p:spPr>
            <a:xfrm>
              <a:off x="7518093" y="2547711"/>
              <a:ext cx="1254725" cy="1204762"/>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7" name="Picture 6">
              <a:extLst>
                <a:ext uri="{FF2B5EF4-FFF2-40B4-BE49-F238E27FC236}">
                  <a16:creationId xmlns:a16="http://schemas.microsoft.com/office/drawing/2014/main" id="{AA670DDA-9E68-F748-B791-2F0E76E3BF95}"/>
                </a:ext>
              </a:extLst>
            </p:cNvPr>
            <p:cNvPicPr>
              <a:picLocks noChangeAspect="1"/>
            </p:cNvPicPr>
            <p:nvPr/>
          </p:nvPicPr>
          <p:blipFill>
            <a:blip r:embed="rId3"/>
            <a:stretch>
              <a:fillRect/>
            </a:stretch>
          </p:blipFill>
          <p:spPr>
            <a:xfrm>
              <a:off x="7703219" y="2666773"/>
              <a:ext cx="904583" cy="1085700"/>
            </a:xfrm>
            <a:prstGeom prst="rect">
              <a:avLst/>
            </a:prstGeom>
          </p:spPr>
        </p:pic>
      </p:grpSp>
      <p:sp>
        <p:nvSpPr>
          <p:cNvPr id="57" name="TextBox 56">
            <a:extLst>
              <a:ext uri="{FF2B5EF4-FFF2-40B4-BE49-F238E27FC236}">
                <a16:creationId xmlns:a16="http://schemas.microsoft.com/office/drawing/2014/main" id="{E3B3B92A-CAD1-404D-8624-EDD410810D5E}"/>
              </a:ext>
            </a:extLst>
          </p:cNvPr>
          <p:cNvSpPr txBox="1"/>
          <p:nvPr/>
        </p:nvSpPr>
        <p:spPr>
          <a:xfrm>
            <a:off x="642182" y="3443193"/>
            <a:ext cx="2185302" cy="369332"/>
          </a:xfrm>
          <a:prstGeom prst="rect">
            <a:avLst/>
          </a:prstGeom>
          <a:noFill/>
        </p:spPr>
        <p:txBody>
          <a:bodyPr wrap="square" rtlCol="0">
            <a:spAutoFit/>
          </a:bodyPr>
          <a:lstStyle/>
          <a:p>
            <a:pPr algn="ctr"/>
            <a:r>
              <a:rPr lang="en-US" b="1" dirty="0"/>
              <a:t>Starting a Business</a:t>
            </a:r>
          </a:p>
        </p:txBody>
      </p:sp>
      <p:sp>
        <p:nvSpPr>
          <p:cNvPr id="59" name="TextBox 58">
            <a:extLst>
              <a:ext uri="{FF2B5EF4-FFF2-40B4-BE49-F238E27FC236}">
                <a16:creationId xmlns:a16="http://schemas.microsoft.com/office/drawing/2014/main" id="{14C40944-BF87-4578-9518-A01525FFCAD2}"/>
              </a:ext>
            </a:extLst>
          </p:cNvPr>
          <p:cNvSpPr txBox="1"/>
          <p:nvPr/>
        </p:nvSpPr>
        <p:spPr>
          <a:xfrm>
            <a:off x="4882988" y="3423976"/>
            <a:ext cx="1970179" cy="369332"/>
          </a:xfrm>
          <a:prstGeom prst="rect">
            <a:avLst/>
          </a:prstGeom>
          <a:noFill/>
        </p:spPr>
        <p:txBody>
          <a:bodyPr wrap="square" rtlCol="0">
            <a:spAutoFit/>
          </a:bodyPr>
          <a:lstStyle/>
          <a:p>
            <a:pPr algn="ctr"/>
            <a:r>
              <a:rPr lang="en-US" b="1" dirty="0"/>
              <a:t>Access to Capital</a:t>
            </a:r>
          </a:p>
        </p:txBody>
      </p:sp>
      <p:sp>
        <p:nvSpPr>
          <p:cNvPr id="62" name="TextBox 61">
            <a:extLst>
              <a:ext uri="{FF2B5EF4-FFF2-40B4-BE49-F238E27FC236}">
                <a16:creationId xmlns:a16="http://schemas.microsoft.com/office/drawing/2014/main" id="{2659C239-915C-4932-A89E-C48186977D94}"/>
              </a:ext>
            </a:extLst>
          </p:cNvPr>
          <p:cNvSpPr txBox="1"/>
          <p:nvPr/>
        </p:nvSpPr>
        <p:spPr>
          <a:xfrm>
            <a:off x="8677259" y="3448217"/>
            <a:ext cx="2185302" cy="369332"/>
          </a:xfrm>
          <a:prstGeom prst="rect">
            <a:avLst/>
          </a:prstGeom>
          <a:noFill/>
        </p:spPr>
        <p:txBody>
          <a:bodyPr wrap="square" rtlCol="0">
            <a:spAutoFit/>
          </a:bodyPr>
          <a:lstStyle/>
          <a:p>
            <a:pPr algn="ctr"/>
            <a:r>
              <a:rPr lang="en-US" b="1" dirty="0"/>
              <a:t>Training &amp; Support</a:t>
            </a:r>
          </a:p>
        </p:txBody>
      </p:sp>
      <p:sp>
        <p:nvSpPr>
          <p:cNvPr id="50" name="Oval 49">
            <a:extLst>
              <a:ext uri="{FF2B5EF4-FFF2-40B4-BE49-F238E27FC236}">
                <a16:creationId xmlns:a16="http://schemas.microsoft.com/office/drawing/2014/main" id="{C18AF267-E4F3-4862-8B2F-721A7CEC2A2C}"/>
              </a:ext>
            </a:extLst>
          </p:cNvPr>
          <p:cNvSpPr/>
          <p:nvPr/>
        </p:nvSpPr>
        <p:spPr>
          <a:xfrm>
            <a:off x="9199054" y="2228694"/>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pic>
        <p:nvPicPr>
          <p:cNvPr id="63" name="Picture 62">
            <a:extLst>
              <a:ext uri="{FF2B5EF4-FFF2-40B4-BE49-F238E27FC236}">
                <a16:creationId xmlns:a16="http://schemas.microsoft.com/office/drawing/2014/main" id="{67405055-4578-47BB-BEDA-AAFBFCD95C6E}"/>
              </a:ext>
            </a:extLst>
          </p:cNvPr>
          <p:cNvPicPr>
            <a:picLocks noChangeAspect="1"/>
          </p:cNvPicPr>
          <p:nvPr/>
        </p:nvPicPr>
        <p:blipFill>
          <a:blip r:embed="rId4"/>
          <a:stretch>
            <a:fillRect/>
          </a:stretch>
        </p:blipFill>
        <p:spPr>
          <a:xfrm>
            <a:off x="9093663" y="2184092"/>
            <a:ext cx="1360467" cy="1177853"/>
          </a:xfrm>
          <a:prstGeom prst="rect">
            <a:avLst/>
          </a:prstGeom>
        </p:spPr>
      </p:pic>
      <p:sp>
        <p:nvSpPr>
          <p:cNvPr id="4" name="Oval 3">
            <a:extLst>
              <a:ext uri="{FF2B5EF4-FFF2-40B4-BE49-F238E27FC236}">
                <a16:creationId xmlns:a16="http://schemas.microsoft.com/office/drawing/2014/main" id="{9F345EAD-4175-44B0-58CA-9E98507A11DA}"/>
              </a:ext>
            </a:extLst>
          </p:cNvPr>
          <p:cNvSpPr/>
          <p:nvPr/>
        </p:nvSpPr>
        <p:spPr>
          <a:xfrm>
            <a:off x="1186335" y="4510049"/>
            <a:ext cx="1181632" cy="1120478"/>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5" name="Graphic 4" descr="Chat">
            <a:extLst>
              <a:ext uri="{FF2B5EF4-FFF2-40B4-BE49-F238E27FC236}">
                <a16:creationId xmlns:a16="http://schemas.microsoft.com/office/drawing/2014/main" id="{A21D0277-A817-8054-C413-38B5F9FED7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017" y="4488349"/>
            <a:ext cx="1237807" cy="1249083"/>
          </a:xfrm>
          <a:prstGeom prst="rect">
            <a:avLst/>
          </a:prstGeom>
        </p:spPr>
      </p:pic>
      <p:sp>
        <p:nvSpPr>
          <p:cNvPr id="6" name="TextBox 5">
            <a:extLst>
              <a:ext uri="{FF2B5EF4-FFF2-40B4-BE49-F238E27FC236}">
                <a16:creationId xmlns:a16="http://schemas.microsoft.com/office/drawing/2014/main" id="{CBAF1BEF-00D4-ECCF-0D11-BB30EC09B0C0}"/>
              </a:ext>
            </a:extLst>
          </p:cNvPr>
          <p:cNvSpPr txBox="1"/>
          <p:nvPr/>
        </p:nvSpPr>
        <p:spPr>
          <a:xfrm>
            <a:off x="267807" y="5821028"/>
            <a:ext cx="3029614" cy="646331"/>
          </a:xfrm>
          <a:prstGeom prst="rect">
            <a:avLst/>
          </a:prstGeom>
          <a:noFill/>
        </p:spPr>
        <p:txBody>
          <a:bodyPr wrap="square" rtlCol="0">
            <a:spAutoFit/>
          </a:bodyPr>
          <a:lstStyle/>
          <a:p>
            <a:pPr algn="ctr"/>
            <a:r>
              <a:rPr lang="en-US" b="1" dirty="0"/>
              <a:t>Connections &amp; Procurement Opportunities</a:t>
            </a:r>
          </a:p>
        </p:txBody>
      </p:sp>
      <p:grpSp>
        <p:nvGrpSpPr>
          <p:cNvPr id="16" name="Group 15">
            <a:extLst>
              <a:ext uri="{FF2B5EF4-FFF2-40B4-BE49-F238E27FC236}">
                <a16:creationId xmlns:a16="http://schemas.microsoft.com/office/drawing/2014/main" id="{EDD72D13-BA45-3854-CA1A-9ABE9E16253C}"/>
              </a:ext>
            </a:extLst>
          </p:cNvPr>
          <p:cNvGrpSpPr/>
          <p:nvPr/>
        </p:nvGrpSpPr>
        <p:grpSpPr>
          <a:xfrm>
            <a:off x="1144017" y="2241467"/>
            <a:ext cx="1181632" cy="1120478"/>
            <a:chOff x="9787976" y="4577994"/>
            <a:chExt cx="1181632" cy="1120478"/>
          </a:xfrm>
        </p:grpSpPr>
        <p:sp>
          <p:nvSpPr>
            <p:cNvPr id="25" name="Oval 24">
              <a:extLst>
                <a:ext uri="{FF2B5EF4-FFF2-40B4-BE49-F238E27FC236}">
                  <a16:creationId xmlns:a16="http://schemas.microsoft.com/office/drawing/2014/main" id="{808860ED-C886-4B26-8BA5-2C67AD10ABB6}"/>
                </a:ext>
              </a:extLst>
            </p:cNvPr>
            <p:cNvSpPr/>
            <p:nvPr/>
          </p:nvSpPr>
          <p:spPr>
            <a:xfrm>
              <a:off x="9787976" y="4577994"/>
              <a:ext cx="1181632" cy="1120478"/>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13" name="Graphic 12" descr="Store with solid fill">
              <a:extLst>
                <a:ext uri="{FF2B5EF4-FFF2-40B4-BE49-F238E27FC236}">
                  <a16:creationId xmlns:a16="http://schemas.microsoft.com/office/drawing/2014/main" id="{5B195CDB-B956-537B-28E4-CD07AFDF7B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34669" y="4603601"/>
              <a:ext cx="1094871" cy="1094871"/>
            </a:xfrm>
            <a:prstGeom prst="rect">
              <a:avLst/>
            </a:prstGeom>
          </p:spPr>
        </p:pic>
      </p:grpSp>
      <p:grpSp>
        <p:nvGrpSpPr>
          <p:cNvPr id="8" name="Group 7">
            <a:extLst>
              <a:ext uri="{FF2B5EF4-FFF2-40B4-BE49-F238E27FC236}">
                <a16:creationId xmlns:a16="http://schemas.microsoft.com/office/drawing/2014/main" id="{DD78C2F6-86C2-45DC-FC33-63CD1EABDD55}"/>
              </a:ext>
            </a:extLst>
          </p:cNvPr>
          <p:cNvGrpSpPr/>
          <p:nvPr/>
        </p:nvGrpSpPr>
        <p:grpSpPr>
          <a:xfrm>
            <a:off x="5246379" y="4488349"/>
            <a:ext cx="1439454" cy="1350399"/>
            <a:chOff x="2369862" y="3233262"/>
            <a:chExt cx="1439454" cy="1350399"/>
          </a:xfrm>
        </p:grpSpPr>
        <p:sp>
          <p:nvSpPr>
            <p:cNvPr id="9" name="Oval 8">
              <a:extLst>
                <a:ext uri="{FF2B5EF4-FFF2-40B4-BE49-F238E27FC236}">
                  <a16:creationId xmlns:a16="http://schemas.microsoft.com/office/drawing/2014/main" id="{000B84FB-C463-F973-B4EE-F0F7416EE5E8}"/>
                </a:ext>
              </a:extLst>
            </p:cNvPr>
            <p:cNvSpPr/>
            <p:nvPr/>
          </p:nvSpPr>
          <p:spPr>
            <a:xfrm>
              <a:off x="2369862" y="3403345"/>
              <a:ext cx="1180316" cy="1180316"/>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DCD094E-8FA6-B146-394D-769FC0F06D88}"/>
                </a:ext>
              </a:extLst>
            </p:cNvPr>
            <p:cNvPicPr>
              <a:picLocks noChangeAspect="1"/>
            </p:cNvPicPr>
            <p:nvPr/>
          </p:nvPicPr>
          <p:blipFill>
            <a:blip r:embed="rId9"/>
            <a:stretch>
              <a:fillRect/>
            </a:stretch>
          </p:blipFill>
          <p:spPr>
            <a:xfrm>
              <a:off x="2511383" y="3233262"/>
              <a:ext cx="1297933" cy="1297933"/>
            </a:xfrm>
            <a:prstGeom prst="rect">
              <a:avLst/>
            </a:prstGeom>
          </p:spPr>
        </p:pic>
      </p:grpSp>
      <p:sp>
        <p:nvSpPr>
          <p:cNvPr id="14" name="TextBox 13">
            <a:extLst>
              <a:ext uri="{FF2B5EF4-FFF2-40B4-BE49-F238E27FC236}">
                <a16:creationId xmlns:a16="http://schemas.microsoft.com/office/drawing/2014/main" id="{1FE68A04-DD48-9C62-4D37-B03A16A8468B}"/>
              </a:ext>
            </a:extLst>
          </p:cNvPr>
          <p:cNvSpPr txBox="1"/>
          <p:nvPr/>
        </p:nvSpPr>
        <p:spPr>
          <a:xfrm>
            <a:off x="4882988" y="5912901"/>
            <a:ext cx="2185302" cy="369332"/>
          </a:xfrm>
          <a:prstGeom prst="rect">
            <a:avLst/>
          </a:prstGeom>
          <a:noFill/>
        </p:spPr>
        <p:txBody>
          <a:bodyPr wrap="square" rtlCol="0">
            <a:spAutoFit/>
          </a:bodyPr>
          <a:lstStyle/>
          <a:p>
            <a:pPr algn="ctr"/>
            <a:r>
              <a:rPr lang="en-US" b="1" dirty="0"/>
              <a:t>Leverage Technology</a:t>
            </a:r>
          </a:p>
        </p:txBody>
      </p:sp>
    </p:spTree>
    <p:extLst>
      <p:ext uri="{BB962C8B-B14F-4D97-AF65-F5344CB8AC3E}">
        <p14:creationId xmlns:p14="http://schemas.microsoft.com/office/powerpoint/2010/main" val="293250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dirty="0"/>
              <a:t>Starting A Business</a:t>
            </a:r>
          </a:p>
        </p:txBody>
      </p:sp>
      <p:sp>
        <p:nvSpPr>
          <p:cNvPr id="4" name="Rectangle 3">
            <a:extLst>
              <a:ext uri="{FF2B5EF4-FFF2-40B4-BE49-F238E27FC236}">
                <a16:creationId xmlns:a16="http://schemas.microsoft.com/office/drawing/2014/main" id="{45D36FDD-E4F7-2ABD-3011-959CF1ABFCF1}"/>
              </a:ext>
            </a:extLst>
          </p:cNvPr>
          <p:cNvSpPr/>
          <p:nvPr/>
        </p:nvSpPr>
        <p:spPr>
          <a:xfrm>
            <a:off x="838200" y="3097284"/>
            <a:ext cx="507585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cs typeface="Arial" panose="020B0604020202020204" pitchFamily="34" charset="0"/>
              </a:rPr>
              <a:t>O</a:t>
            </a:r>
            <a:r>
              <a:rPr kumimoji="0" lang="en-US" sz="2400" b="0" u="none" strike="noStrike" kern="1200" cap="none" spc="0" normalizeH="0" baseline="0" noProof="0" dirty="0" err="1">
                <a:ln>
                  <a:noFill/>
                </a:ln>
                <a:solidFill>
                  <a:prstClr val="black"/>
                </a:solidFill>
                <a:effectLst/>
                <a:uLnTx/>
                <a:uFillTx/>
                <a:ea typeface="+mn-ea"/>
                <a:cs typeface="Arial" panose="020B0604020202020204" pitchFamily="34" charset="0"/>
              </a:rPr>
              <a:t>ffers</a:t>
            </a:r>
            <a:r>
              <a:rPr kumimoji="0" lang="en-US" sz="2400" b="0" u="none" strike="noStrike" kern="1200" cap="none" spc="0" normalizeH="0" baseline="0" noProof="0" dirty="0">
                <a:ln>
                  <a:noFill/>
                </a:ln>
                <a:solidFill>
                  <a:prstClr val="black"/>
                </a:solidFill>
                <a:effectLst/>
                <a:uLnTx/>
                <a:uFillTx/>
                <a:ea typeface="+mn-ea"/>
                <a:cs typeface="Arial" panose="020B0604020202020204" pitchFamily="34" charset="0"/>
              </a:rPr>
              <a:t> consulting and training, business plan development, market research and more. SBDC can support companies in the idea stage or as an established business helping plan, launch, manage or grow business.</a:t>
            </a:r>
          </a:p>
        </p:txBody>
      </p:sp>
      <p:sp>
        <p:nvSpPr>
          <p:cNvPr id="5" name="Rectangle 4">
            <a:extLst>
              <a:ext uri="{FF2B5EF4-FFF2-40B4-BE49-F238E27FC236}">
                <a16:creationId xmlns:a16="http://schemas.microsoft.com/office/drawing/2014/main" id="{D8A08FB5-C0A6-8E85-B116-6CFA61C4FD9E}"/>
              </a:ext>
            </a:extLst>
          </p:cNvPr>
          <p:cNvSpPr/>
          <p:nvPr/>
        </p:nvSpPr>
        <p:spPr>
          <a:xfrm>
            <a:off x="6543853" y="2854042"/>
            <a:ext cx="507585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black"/>
                </a:solidFill>
                <a:effectLst/>
                <a:uLnTx/>
                <a:uFillTx/>
                <a:ea typeface="+mn-ea"/>
                <a:cs typeface="Arial" panose="020B0604020202020204" pitchFamily="34" charset="0"/>
              </a:rPr>
              <a:t>Help startups, inventors, creatives and entrepreneurs accelerate their business concepts from idea stage to commercialization by providing them with the resources they need to grow, such as mentoring, business planning, market analysis and product development.</a:t>
            </a:r>
          </a:p>
        </p:txBody>
      </p:sp>
      <p:grpSp>
        <p:nvGrpSpPr>
          <p:cNvPr id="7" name="Group 6">
            <a:extLst>
              <a:ext uri="{FF2B5EF4-FFF2-40B4-BE49-F238E27FC236}">
                <a16:creationId xmlns:a16="http://schemas.microsoft.com/office/drawing/2014/main" id="{9D303B23-26FE-7E97-DDDD-CD50A4D02ECA}"/>
              </a:ext>
            </a:extLst>
          </p:cNvPr>
          <p:cNvGrpSpPr/>
          <p:nvPr/>
        </p:nvGrpSpPr>
        <p:grpSpPr>
          <a:xfrm>
            <a:off x="247384" y="120798"/>
            <a:ext cx="1181632" cy="1097280"/>
            <a:chOff x="9787976" y="4577994"/>
            <a:chExt cx="1181632" cy="1120478"/>
          </a:xfrm>
        </p:grpSpPr>
        <p:sp>
          <p:nvSpPr>
            <p:cNvPr id="8" name="Oval 7">
              <a:extLst>
                <a:ext uri="{FF2B5EF4-FFF2-40B4-BE49-F238E27FC236}">
                  <a16:creationId xmlns:a16="http://schemas.microsoft.com/office/drawing/2014/main" id="{9C4C6800-39F4-8A00-B49F-BF5E9F1AE6C7}"/>
                </a:ext>
              </a:extLst>
            </p:cNvPr>
            <p:cNvSpPr/>
            <p:nvPr/>
          </p:nvSpPr>
          <p:spPr>
            <a:xfrm>
              <a:off x="9787976" y="4577994"/>
              <a:ext cx="1181632" cy="1120478"/>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9" name="Graphic 8" descr="Store with solid fill">
              <a:extLst>
                <a:ext uri="{FF2B5EF4-FFF2-40B4-BE49-F238E27FC236}">
                  <a16:creationId xmlns:a16="http://schemas.microsoft.com/office/drawing/2014/main" id="{2F5946B7-3C77-CA24-83D8-3B22972C79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4669" y="4603601"/>
              <a:ext cx="1094871" cy="1094871"/>
            </a:xfrm>
            <a:prstGeom prst="rect">
              <a:avLst/>
            </a:prstGeom>
          </p:spPr>
        </p:pic>
      </p:grpSp>
      <p:sp>
        <p:nvSpPr>
          <p:cNvPr id="11" name="TextBox 10">
            <a:extLst>
              <a:ext uri="{FF2B5EF4-FFF2-40B4-BE49-F238E27FC236}">
                <a16:creationId xmlns:a16="http://schemas.microsoft.com/office/drawing/2014/main" id="{D978145C-264A-FB58-3A4E-838F49B78F31}"/>
              </a:ext>
            </a:extLst>
          </p:cNvPr>
          <p:cNvSpPr txBox="1"/>
          <p:nvPr/>
        </p:nvSpPr>
        <p:spPr>
          <a:xfrm>
            <a:off x="1362854" y="2266287"/>
            <a:ext cx="4026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ea typeface="+mn-ea"/>
                <a:cs typeface="Arial" panose="020B0604020202020204" pitchFamily="34" charset="0"/>
              </a:rPr>
              <a:t>Michigan Small Business Development Center (SBDC)</a:t>
            </a:r>
          </a:p>
        </p:txBody>
      </p:sp>
      <p:sp>
        <p:nvSpPr>
          <p:cNvPr id="12" name="TextBox 11">
            <a:extLst>
              <a:ext uri="{FF2B5EF4-FFF2-40B4-BE49-F238E27FC236}">
                <a16:creationId xmlns:a16="http://schemas.microsoft.com/office/drawing/2014/main" id="{6C1F99D9-1B42-0236-5CC5-42D19BEE758F}"/>
              </a:ext>
            </a:extLst>
          </p:cNvPr>
          <p:cNvSpPr txBox="1"/>
          <p:nvPr/>
        </p:nvSpPr>
        <p:spPr>
          <a:xfrm>
            <a:off x="7726114" y="2266287"/>
            <a:ext cx="27113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ea typeface="+mn-ea"/>
                <a:cs typeface="Arial" panose="020B0604020202020204" pitchFamily="34" charset="0"/>
              </a:rPr>
              <a:t>SmartZones</a:t>
            </a:r>
          </a:p>
        </p:txBody>
      </p:sp>
    </p:spTree>
    <p:extLst>
      <p:ext uri="{BB962C8B-B14F-4D97-AF65-F5344CB8AC3E}">
        <p14:creationId xmlns:p14="http://schemas.microsoft.com/office/powerpoint/2010/main" val="226274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dirty="0"/>
              <a:t>ACCESS TO CAPITAL</a:t>
            </a:r>
          </a:p>
        </p:txBody>
      </p:sp>
      <p:grpSp>
        <p:nvGrpSpPr>
          <p:cNvPr id="6" name="Group 5">
            <a:extLst>
              <a:ext uri="{FF2B5EF4-FFF2-40B4-BE49-F238E27FC236}">
                <a16:creationId xmlns:a16="http://schemas.microsoft.com/office/drawing/2014/main" id="{BF68D9ED-C41A-749F-E028-123ED3B47B16}"/>
              </a:ext>
            </a:extLst>
          </p:cNvPr>
          <p:cNvGrpSpPr/>
          <p:nvPr/>
        </p:nvGrpSpPr>
        <p:grpSpPr>
          <a:xfrm>
            <a:off x="152400" y="1316803"/>
            <a:ext cx="12058892" cy="5541196"/>
            <a:chOff x="0" y="207398"/>
            <a:chExt cx="12211292" cy="6650602"/>
          </a:xfrm>
        </p:grpSpPr>
        <p:sp>
          <p:nvSpPr>
            <p:cNvPr id="7" name="Rectangle 6">
              <a:extLst>
                <a:ext uri="{FF2B5EF4-FFF2-40B4-BE49-F238E27FC236}">
                  <a16:creationId xmlns:a16="http://schemas.microsoft.com/office/drawing/2014/main" id="{74E1833B-EEE1-B19D-A658-F85DD45F505D}"/>
                </a:ext>
              </a:extLst>
            </p:cNvPr>
            <p:cNvSpPr/>
            <p:nvPr/>
          </p:nvSpPr>
          <p:spPr>
            <a:xfrm>
              <a:off x="0" y="6304547"/>
              <a:ext cx="12192000" cy="55345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37">
              <a:extLst>
                <a:ext uri="{FF2B5EF4-FFF2-40B4-BE49-F238E27FC236}">
                  <a16:creationId xmlns:a16="http://schemas.microsoft.com/office/drawing/2014/main" id="{4FEB94D3-A572-D8B3-A3CC-8A18E3712ED6}"/>
                </a:ext>
              </a:extLst>
            </p:cNvPr>
            <p:cNvSpPr/>
            <p:nvPr/>
          </p:nvSpPr>
          <p:spPr>
            <a:xfrm>
              <a:off x="1106908" y="268706"/>
              <a:ext cx="5261804" cy="6340641"/>
            </a:xfrm>
            <a:prstGeom prst="roundRect">
              <a:avLst>
                <a:gd name="adj" fmla="val 99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ounded Rectangle 40">
              <a:extLst>
                <a:ext uri="{FF2B5EF4-FFF2-40B4-BE49-F238E27FC236}">
                  <a16:creationId xmlns:a16="http://schemas.microsoft.com/office/drawing/2014/main" id="{5D987C8E-8411-AEAE-A864-E1176B84E773}"/>
                </a:ext>
              </a:extLst>
            </p:cNvPr>
            <p:cNvSpPr/>
            <p:nvPr/>
          </p:nvSpPr>
          <p:spPr>
            <a:xfrm>
              <a:off x="1106908" y="1190123"/>
              <a:ext cx="5261804" cy="5476803"/>
            </a:xfrm>
            <a:prstGeom prst="roundRect">
              <a:avLst>
                <a:gd name="adj" fmla="val 9914"/>
              </a:avLst>
            </a:prstGeom>
            <a:solidFill>
              <a:srgbClr val="70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104245D-5B9F-8F43-072C-DE829FF48304}"/>
                </a:ext>
              </a:extLst>
            </p:cNvPr>
            <p:cNvSpPr txBox="1"/>
            <p:nvPr/>
          </p:nvSpPr>
          <p:spPr>
            <a:xfrm>
              <a:off x="1787117" y="211127"/>
              <a:ext cx="35662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BAE4"/>
                  </a:solidFill>
                  <a:effectLst/>
                  <a:uLnTx/>
                  <a:uFillTx/>
                  <a:latin typeface="Cooper Black" panose="0208090404030B020404" pitchFamily="18" charset="0"/>
                  <a:ea typeface="+mn-ea"/>
                  <a:cs typeface="+mn-cs"/>
                </a:rPr>
                <a:t>SSBCI 1.0</a:t>
              </a:r>
            </a:p>
          </p:txBody>
        </p:sp>
        <p:sp>
          <p:nvSpPr>
            <p:cNvPr id="11" name="TextBox 10">
              <a:extLst>
                <a:ext uri="{FF2B5EF4-FFF2-40B4-BE49-F238E27FC236}">
                  <a16:creationId xmlns:a16="http://schemas.microsoft.com/office/drawing/2014/main" id="{4A0B40D5-D491-7892-600A-039AD14882C4}"/>
                </a:ext>
              </a:extLst>
            </p:cNvPr>
            <p:cNvSpPr txBox="1"/>
            <p:nvPr/>
          </p:nvSpPr>
          <p:spPr>
            <a:xfrm rot="16200000">
              <a:off x="-21011" y="3648354"/>
              <a:ext cx="151195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n-ea"/>
                  <a:cs typeface="Arial" pitchFamily="34" charset="0"/>
                </a:rPr>
                <a:t>Participating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n-ea"/>
                  <a:cs typeface="Arial" pitchFamily="34" charset="0"/>
                </a:rPr>
                <a:t>Lenders</a:t>
              </a:r>
            </a:p>
          </p:txBody>
        </p:sp>
        <p:sp>
          <p:nvSpPr>
            <p:cNvPr id="12" name="TextBox 11">
              <a:extLst>
                <a:ext uri="{FF2B5EF4-FFF2-40B4-BE49-F238E27FC236}">
                  <a16:creationId xmlns:a16="http://schemas.microsoft.com/office/drawing/2014/main" id="{5E07D2EB-2466-1D2F-BE53-B14A3CAE5BBD}"/>
                </a:ext>
              </a:extLst>
            </p:cNvPr>
            <p:cNvSpPr txBox="1"/>
            <p:nvPr/>
          </p:nvSpPr>
          <p:spPr>
            <a:xfrm rot="16200000">
              <a:off x="161806" y="5393606"/>
              <a:ext cx="12891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n-ea"/>
                  <a:cs typeface="Arial" pitchFamily="34" charset="0"/>
                </a:rPr>
                <a:t>Target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n-ea"/>
                  <a:cs typeface="Arial" pitchFamily="34" charset="0"/>
                </a:rPr>
                <a:t>Customers</a:t>
              </a:r>
            </a:p>
          </p:txBody>
        </p:sp>
        <p:sp>
          <p:nvSpPr>
            <p:cNvPr id="13" name="TextBox 12">
              <a:extLst>
                <a:ext uri="{FF2B5EF4-FFF2-40B4-BE49-F238E27FC236}">
                  <a16:creationId xmlns:a16="http://schemas.microsoft.com/office/drawing/2014/main" id="{EFE0C333-E9F4-BFB7-F002-30D2019D7D0E}"/>
                </a:ext>
              </a:extLst>
            </p:cNvPr>
            <p:cNvSpPr txBox="1"/>
            <p:nvPr/>
          </p:nvSpPr>
          <p:spPr>
            <a:xfrm rot="16200000">
              <a:off x="110362" y="1760082"/>
              <a:ext cx="117487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n-ea"/>
                  <a:cs typeface="Arial" pitchFamily="34" charset="0"/>
                </a:rPr>
                <a: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n-ea"/>
                  <a:cs typeface="Arial" pitchFamily="34" charset="0"/>
                </a:rPr>
                <a:t>Programs</a:t>
              </a:r>
            </a:p>
          </p:txBody>
        </p:sp>
        <p:pic>
          <p:nvPicPr>
            <p:cNvPr id="14" name="Picture 13" descr="Icon&#10;&#10;Description automatically generated">
              <a:extLst>
                <a:ext uri="{FF2B5EF4-FFF2-40B4-BE49-F238E27FC236}">
                  <a16:creationId xmlns:a16="http://schemas.microsoft.com/office/drawing/2014/main" id="{70D05884-831E-B1BC-BB2E-5D7F3B5B9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78" y="5220706"/>
              <a:ext cx="1121338" cy="1121338"/>
            </a:xfrm>
            <a:prstGeom prst="rect">
              <a:avLst/>
            </a:prstGeom>
          </p:spPr>
        </p:pic>
        <p:pic>
          <p:nvPicPr>
            <p:cNvPr id="15" name="Picture 14" descr="Icon&#10;&#10;Description automatically generated">
              <a:extLst>
                <a:ext uri="{FF2B5EF4-FFF2-40B4-BE49-F238E27FC236}">
                  <a16:creationId xmlns:a16="http://schemas.microsoft.com/office/drawing/2014/main" id="{FF517783-F673-18F7-F951-B9468B9D7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061" y="3503369"/>
              <a:ext cx="895259" cy="895259"/>
            </a:xfrm>
            <a:prstGeom prst="rect">
              <a:avLst/>
            </a:prstGeom>
          </p:spPr>
        </p:pic>
        <p:grpSp>
          <p:nvGrpSpPr>
            <p:cNvPr id="16" name="Group 15">
              <a:extLst>
                <a:ext uri="{FF2B5EF4-FFF2-40B4-BE49-F238E27FC236}">
                  <a16:creationId xmlns:a16="http://schemas.microsoft.com/office/drawing/2014/main" id="{6525D9EA-4B00-25CD-F1E9-A630A77FA146}"/>
                </a:ext>
              </a:extLst>
            </p:cNvPr>
            <p:cNvGrpSpPr/>
            <p:nvPr/>
          </p:nvGrpSpPr>
          <p:grpSpPr>
            <a:xfrm>
              <a:off x="6932899" y="2167072"/>
              <a:ext cx="2521660" cy="765888"/>
              <a:chOff x="1823658" y="1672360"/>
              <a:chExt cx="2773826" cy="842477"/>
            </a:xfrm>
          </p:grpSpPr>
          <p:pic>
            <p:nvPicPr>
              <p:cNvPr id="58" name="Picture 57" descr="Icon&#10;&#10;Description automatically generated">
                <a:extLst>
                  <a:ext uri="{FF2B5EF4-FFF2-40B4-BE49-F238E27FC236}">
                    <a16:creationId xmlns:a16="http://schemas.microsoft.com/office/drawing/2014/main" id="{EE700703-024A-4C1E-0A6F-96AA5C1A1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58" y="1672360"/>
                <a:ext cx="842477" cy="842477"/>
              </a:xfrm>
              <a:prstGeom prst="rect">
                <a:avLst/>
              </a:prstGeom>
            </p:spPr>
          </p:pic>
          <p:pic>
            <p:nvPicPr>
              <p:cNvPr id="59" name="Picture 58" descr="Icon&#10;&#10;Description automatically generated">
                <a:extLst>
                  <a:ext uri="{FF2B5EF4-FFF2-40B4-BE49-F238E27FC236}">
                    <a16:creationId xmlns:a16="http://schemas.microsoft.com/office/drawing/2014/main" id="{41C221F8-A183-9E5B-8F28-A8679040F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12" y="1672360"/>
                <a:ext cx="842477" cy="842477"/>
              </a:xfrm>
              <a:prstGeom prst="rect">
                <a:avLst/>
              </a:prstGeom>
            </p:spPr>
          </p:pic>
          <p:pic>
            <p:nvPicPr>
              <p:cNvPr id="60" name="Picture 59" descr="Icon&#10;&#10;Description automatically generated">
                <a:extLst>
                  <a:ext uri="{FF2B5EF4-FFF2-40B4-BE49-F238E27FC236}">
                    <a16:creationId xmlns:a16="http://schemas.microsoft.com/office/drawing/2014/main" id="{6AE5742D-8B43-3C54-82D6-858A74B91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007" y="1672360"/>
                <a:ext cx="842477" cy="842477"/>
              </a:xfrm>
              <a:prstGeom prst="rect">
                <a:avLst/>
              </a:prstGeom>
            </p:spPr>
          </p:pic>
        </p:grpSp>
        <p:sp>
          <p:nvSpPr>
            <p:cNvPr id="17" name="TextBox 16">
              <a:extLst>
                <a:ext uri="{FF2B5EF4-FFF2-40B4-BE49-F238E27FC236}">
                  <a16:creationId xmlns:a16="http://schemas.microsoft.com/office/drawing/2014/main" id="{FA6DD6FF-3A78-A160-2E1C-607BFBE986EC}"/>
                </a:ext>
              </a:extLst>
            </p:cNvPr>
            <p:cNvSpPr txBox="1"/>
            <p:nvPr/>
          </p:nvSpPr>
          <p:spPr>
            <a:xfrm>
              <a:off x="4280755" y="5551783"/>
              <a:ext cx="17153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PREDOMINATELY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MANUFACTURERS</a:t>
              </a:r>
            </a:p>
          </p:txBody>
        </p:sp>
        <p:sp>
          <p:nvSpPr>
            <p:cNvPr id="18" name="TextBox 17">
              <a:extLst>
                <a:ext uri="{FF2B5EF4-FFF2-40B4-BE49-F238E27FC236}">
                  <a16:creationId xmlns:a16="http://schemas.microsoft.com/office/drawing/2014/main" id="{9E1D1C06-869E-B344-60BB-D2783DDA3189}"/>
                </a:ext>
              </a:extLst>
            </p:cNvPr>
            <p:cNvSpPr txBox="1"/>
            <p:nvPr/>
          </p:nvSpPr>
          <p:spPr>
            <a:xfrm>
              <a:off x="4287408" y="3385278"/>
              <a:ext cx="127470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PRIMARILY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REGIONAL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BANKS</a:t>
              </a:r>
            </a:p>
          </p:txBody>
        </p:sp>
        <p:grpSp>
          <p:nvGrpSpPr>
            <p:cNvPr id="19" name="Group 18">
              <a:extLst>
                <a:ext uri="{FF2B5EF4-FFF2-40B4-BE49-F238E27FC236}">
                  <a16:creationId xmlns:a16="http://schemas.microsoft.com/office/drawing/2014/main" id="{889B2559-DF3F-D41E-6B43-3F61EFA12A13}"/>
                </a:ext>
              </a:extLst>
            </p:cNvPr>
            <p:cNvGrpSpPr/>
            <p:nvPr/>
          </p:nvGrpSpPr>
          <p:grpSpPr>
            <a:xfrm>
              <a:off x="2315655" y="1364227"/>
              <a:ext cx="1637878" cy="1590014"/>
              <a:chOff x="1657505" y="1304373"/>
              <a:chExt cx="1801666" cy="1749015"/>
            </a:xfrm>
          </p:grpSpPr>
          <p:grpSp>
            <p:nvGrpSpPr>
              <p:cNvPr id="53" name="Group 52">
                <a:extLst>
                  <a:ext uri="{FF2B5EF4-FFF2-40B4-BE49-F238E27FC236}">
                    <a16:creationId xmlns:a16="http://schemas.microsoft.com/office/drawing/2014/main" id="{1181BA01-91C7-FB06-1AF1-39E6D1105B1E}"/>
                  </a:ext>
                </a:extLst>
              </p:cNvPr>
              <p:cNvGrpSpPr/>
              <p:nvPr/>
            </p:nvGrpSpPr>
            <p:grpSpPr>
              <a:xfrm>
                <a:off x="1657506" y="1304373"/>
                <a:ext cx="1801665" cy="842477"/>
                <a:chOff x="1835924" y="1672360"/>
                <a:chExt cx="1801665" cy="842477"/>
              </a:xfrm>
            </p:grpSpPr>
            <p:pic>
              <p:nvPicPr>
                <p:cNvPr id="56" name="Picture 55" descr="Icon&#10;&#10;Description automatically generated">
                  <a:extLst>
                    <a:ext uri="{FF2B5EF4-FFF2-40B4-BE49-F238E27FC236}">
                      <a16:creationId xmlns:a16="http://schemas.microsoft.com/office/drawing/2014/main" id="{E316B653-FA63-98FE-62F1-0B3F8EA26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924" y="1672360"/>
                  <a:ext cx="842477" cy="842477"/>
                </a:xfrm>
                <a:prstGeom prst="rect">
                  <a:avLst/>
                </a:prstGeom>
              </p:spPr>
            </p:pic>
            <p:pic>
              <p:nvPicPr>
                <p:cNvPr id="57" name="Picture 56" descr="Icon&#10;&#10;Description automatically generated">
                  <a:extLst>
                    <a:ext uri="{FF2B5EF4-FFF2-40B4-BE49-F238E27FC236}">
                      <a16:creationId xmlns:a16="http://schemas.microsoft.com/office/drawing/2014/main" id="{EAD1F23E-BDC6-D35C-D095-B4CDA6909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12" y="1672360"/>
                  <a:ext cx="842477" cy="842477"/>
                </a:xfrm>
                <a:prstGeom prst="rect">
                  <a:avLst/>
                </a:prstGeom>
              </p:spPr>
            </p:pic>
          </p:grpSp>
          <p:pic>
            <p:nvPicPr>
              <p:cNvPr id="54" name="Picture 53" descr="Icon&#10;&#10;Description automatically generated">
                <a:extLst>
                  <a:ext uri="{FF2B5EF4-FFF2-40B4-BE49-F238E27FC236}">
                    <a16:creationId xmlns:a16="http://schemas.microsoft.com/office/drawing/2014/main" id="{D93372FB-D2A7-7318-718A-98B8FF19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505" y="2168974"/>
                <a:ext cx="842477" cy="842477"/>
              </a:xfrm>
              <a:prstGeom prst="rect">
                <a:avLst/>
              </a:prstGeom>
            </p:spPr>
          </p:pic>
          <p:pic>
            <p:nvPicPr>
              <p:cNvPr id="55" name="Picture 54" descr="Icon&#10;&#10;Description automatically generated">
                <a:extLst>
                  <a:ext uri="{FF2B5EF4-FFF2-40B4-BE49-F238E27FC236}">
                    <a16:creationId xmlns:a16="http://schemas.microsoft.com/office/drawing/2014/main" id="{133D7F05-5887-C04E-023C-7F4F14FE3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6339" y="2210911"/>
                <a:ext cx="842477" cy="842477"/>
              </a:xfrm>
              <a:prstGeom prst="rect">
                <a:avLst/>
              </a:prstGeom>
            </p:spPr>
          </p:pic>
        </p:grpSp>
        <p:sp>
          <p:nvSpPr>
            <p:cNvPr id="20" name="TextBox 19">
              <a:extLst>
                <a:ext uri="{FF2B5EF4-FFF2-40B4-BE49-F238E27FC236}">
                  <a16:creationId xmlns:a16="http://schemas.microsoft.com/office/drawing/2014/main" id="{238BD3A0-D386-14C3-B233-6B09128FA059}"/>
                </a:ext>
              </a:extLst>
            </p:cNvPr>
            <p:cNvSpPr txBox="1"/>
            <p:nvPr/>
          </p:nvSpPr>
          <p:spPr>
            <a:xfrm>
              <a:off x="4251791" y="1641972"/>
              <a:ext cx="236084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CAPITAL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LOAN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COLLATERAL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LOAN GUARANTEE</a:t>
              </a:r>
              <a:endParaRPr kumimoji="0" lang="en-U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endParaRPr>
            </a:p>
          </p:txBody>
        </p:sp>
        <p:sp>
          <p:nvSpPr>
            <p:cNvPr id="21" name="Rounded Rectangle 37">
              <a:extLst>
                <a:ext uri="{FF2B5EF4-FFF2-40B4-BE49-F238E27FC236}">
                  <a16:creationId xmlns:a16="http://schemas.microsoft.com/office/drawing/2014/main" id="{66EB9884-27AF-542A-ACB3-285CB61C03E6}"/>
                </a:ext>
              </a:extLst>
            </p:cNvPr>
            <p:cNvSpPr/>
            <p:nvPr/>
          </p:nvSpPr>
          <p:spPr>
            <a:xfrm>
              <a:off x="6641431" y="268706"/>
              <a:ext cx="5261804" cy="6340641"/>
            </a:xfrm>
            <a:prstGeom prst="roundRect">
              <a:avLst>
                <a:gd name="adj" fmla="val 99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40">
              <a:extLst>
                <a:ext uri="{FF2B5EF4-FFF2-40B4-BE49-F238E27FC236}">
                  <a16:creationId xmlns:a16="http://schemas.microsoft.com/office/drawing/2014/main" id="{ADB5F855-1A35-D97A-33A3-C96E4914A618}"/>
                </a:ext>
              </a:extLst>
            </p:cNvPr>
            <p:cNvSpPr/>
            <p:nvPr/>
          </p:nvSpPr>
          <p:spPr>
            <a:xfrm>
              <a:off x="6641431" y="1267758"/>
              <a:ext cx="5261804" cy="5399170"/>
            </a:xfrm>
            <a:prstGeom prst="roundRect">
              <a:avLst>
                <a:gd name="adj" fmla="val 9914"/>
              </a:avLst>
            </a:prstGeom>
            <a:solidFill>
              <a:srgbClr val="2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C5E46FC1-72F1-E510-1E89-6DCC4B6C34EC}"/>
                </a:ext>
              </a:extLst>
            </p:cNvPr>
            <p:cNvSpPr txBox="1"/>
            <p:nvPr/>
          </p:nvSpPr>
          <p:spPr>
            <a:xfrm>
              <a:off x="7363989" y="207398"/>
              <a:ext cx="35662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487BE"/>
                  </a:solidFill>
                  <a:effectLst/>
                  <a:uLnTx/>
                  <a:uFillTx/>
                  <a:latin typeface="Cooper Black" panose="0208090404030B020404" pitchFamily="18" charset="0"/>
                  <a:ea typeface="+mn-ea"/>
                  <a:cs typeface="+mn-cs"/>
                </a:rPr>
                <a:t>SSBCI 2.0</a:t>
              </a:r>
            </a:p>
          </p:txBody>
        </p:sp>
        <p:cxnSp>
          <p:nvCxnSpPr>
            <p:cNvPr id="24" name="Straight Connector 23">
              <a:extLst>
                <a:ext uri="{FF2B5EF4-FFF2-40B4-BE49-F238E27FC236}">
                  <a16:creationId xmlns:a16="http://schemas.microsoft.com/office/drawing/2014/main" id="{0F6543EB-2DD6-0653-DA1E-82A9E9A20742}"/>
                </a:ext>
              </a:extLst>
            </p:cNvPr>
            <p:cNvCxnSpPr/>
            <p:nvPr/>
          </p:nvCxnSpPr>
          <p:spPr>
            <a:xfrm>
              <a:off x="944886" y="3084640"/>
              <a:ext cx="11266406" cy="0"/>
            </a:xfrm>
            <a:prstGeom prst="line">
              <a:avLst/>
            </a:prstGeom>
            <a:ln>
              <a:solidFill>
                <a:schemeClr val="bg1">
                  <a:alpha val="43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BC87A14-C106-D45C-AD4C-8E8A007F37B7}"/>
                </a:ext>
              </a:extLst>
            </p:cNvPr>
            <p:cNvGrpSpPr/>
            <p:nvPr/>
          </p:nvGrpSpPr>
          <p:grpSpPr>
            <a:xfrm>
              <a:off x="6752515" y="1363357"/>
              <a:ext cx="5163683" cy="5312467"/>
              <a:chOff x="6752515" y="1363357"/>
              <a:chExt cx="5163683" cy="5312467"/>
            </a:xfrm>
          </p:grpSpPr>
          <p:grpSp>
            <p:nvGrpSpPr>
              <p:cNvPr id="30" name="Group 29">
                <a:extLst>
                  <a:ext uri="{FF2B5EF4-FFF2-40B4-BE49-F238E27FC236}">
                    <a16:creationId xmlns:a16="http://schemas.microsoft.com/office/drawing/2014/main" id="{18BE23AA-412D-8628-35EE-E568B5EC1F28}"/>
                  </a:ext>
                </a:extLst>
              </p:cNvPr>
              <p:cNvGrpSpPr/>
              <p:nvPr/>
            </p:nvGrpSpPr>
            <p:grpSpPr>
              <a:xfrm>
                <a:off x="6910948" y="1363357"/>
                <a:ext cx="2510509" cy="765888"/>
                <a:chOff x="1835924" y="1672360"/>
                <a:chExt cx="2761560" cy="842477"/>
              </a:xfrm>
            </p:grpSpPr>
            <p:pic>
              <p:nvPicPr>
                <p:cNvPr id="50" name="Picture 49" descr="Icon&#10;&#10;Description automatically generated">
                  <a:extLst>
                    <a:ext uri="{FF2B5EF4-FFF2-40B4-BE49-F238E27FC236}">
                      <a16:creationId xmlns:a16="http://schemas.microsoft.com/office/drawing/2014/main" id="{CD762F69-A230-CFBD-DB4C-4660445F0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924" y="1672360"/>
                  <a:ext cx="842477" cy="842477"/>
                </a:xfrm>
                <a:prstGeom prst="rect">
                  <a:avLst/>
                </a:prstGeom>
              </p:spPr>
            </p:pic>
            <p:pic>
              <p:nvPicPr>
                <p:cNvPr id="51" name="Picture 50" descr="Icon&#10;&#10;Description automatically generated">
                  <a:extLst>
                    <a:ext uri="{FF2B5EF4-FFF2-40B4-BE49-F238E27FC236}">
                      <a16:creationId xmlns:a16="http://schemas.microsoft.com/office/drawing/2014/main" id="{54FB19BD-7836-5796-5ED5-D72618242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12" y="1672360"/>
                  <a:ext cx="842477" cy="842477"/>
                </a:xfrm>
                <a:prstGeom prst="rect">
                  <a:avLst/>
                </a:prstGeom>
              </p:spPr>
            </p:pic>
            <p:pic>
              <p:nvPicPr>
                <p:cNvPr id="52" name="Picture 51" descr="Icon&#10;&#10;Description automatically generated">
                  <a:extLst>
                    <a:ext uri="{FF2B5EF4-FFF2-40B4-BE49-F238E27FC236}">
                      <a16:creationId xmlns:a16="http://schemas.microsoft.com/office/drawing/2014/main" id="{61D209F4-8472-2579-DE0F-B9BC7C175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007" y="1672360"/>
                  <a:ext cx="842477" cy="842477"/>
                </a:xfrm>
                <a:prstGeom prst="rect">
                  <a:avLst/>
                </a:prstGeom>
              </p:spPr>
            </p:pic>
          </p:grpSp>
          <p:sp>
            <p:nvSpPr>
              <p:cNvPr id="31" name="TextBox 30">
                <a:extLst>
                  <a:ext uri="{FF2B5EF4-FFF2-40B4-BE49-F238E27FC236}">
                    <a16:creationId xmlns:a16="http://schemas.microsoft.com/office/drawing/2014/main" id="{8A442AAE-14B7-DEF3-7958-FAA7279D62F5}"/>
                  </a:ext>
                </a:extLst>
              </p:cNvPr>
              <p:cNvSpPr txBox="1"/>
              <p:nvPr/>
            </p:nvSpPr>
            <p:spPr>
              <a:xfrm>
                <a:off x="9489145" y="1392932"/>
                <a:ext cx="2360844" cy="160043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CAPITAL ACCESS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LOAN PARTICIPATION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COLLATERAL SUPPORT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LOAN GUARANTEE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VENTURE CAPITAL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TECHNICAL ASSISTANCE</a:t>
                </a:r>
                <a:endParaRPr kumimoji="0" lang="en-U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endParaRPr>
              </a:p>
            </p:txBody>
          </p:sp>
          <p:sp>
            <p:nvSpPr>
              <p:cNvPr id="32" name="TextBox 31">
                <a:extLst>
                  <a:ext uri="{FF2B5EF4-FFF2-40B4-BE49-F238E27FC236}">
                    <a16:creationId xmlns:a16="http://schemas.microsoft.com/office/drawing/2014/main" id="{0ACF1F3E-9351-E391-EE0C-CA1B8125534F}"/>
                  </a:ext>
                </a:extLst>
              </p:cNvPr>
              <p:cNvSpPr txBox="1"/>
              <p:nvPr/>
            </p:nvSpPr>
            <p:spPr>
              <a:xfrm>
                <a:off x="8421011" y="3283945"/>
                <a:ext cx="3495187"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REGIONAL &amp; COMMUNITY BANKS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MINORITY DEPOSITORY INSTITUTIONS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CREDIT UNIONS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MICROLENDERS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CDFI’s</a:t>
                </a:r>
              </a:p>
            </p:txBody>
          </p:sp>
          <p:pic>
            <p:nvPicPr>
              <p:cNvPr id="33" name="Picture 32" descr="Icon&#10;&#10;Description automatically generated">
                <a:extLst>
                  <a:ext uri="{FF2B5EF4-FFF2-40B4-BE49-F238E27FC236}">
                    <a16:creationId xmlns:a16="http://schemas.microsoft.com/office/drawing/2014/main" id="{84B104F1-54B9-CC8F-A5A2-FB2743844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712" y="3256694"/>
                <a:ext cx="611475" cy="611475"/>
              </a:xfrm>
              <a:prstGeom prst="rect">
                <a:avLst/>
              </a:prstGeom>
            </p:spPr>
          </p:pic>
          <p:pic>
            <p:nvPicPr>
              <p:cNvPr id="34" name="Picture 33" descr="Icon&#10;&#10;Description automatically generated">
                <a:extLst>
                  <a:ext uri="{FF2B5EF4-FFF2-40B4-BE49-F238E27FC236}">
                    <a16:creationId xmlns:a16="http://schemas.microsoft.com/office/drawing/2014/main" id="{95B050A4-EF12-1319-6685-A761BE058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7919" y="3256694"/>
                <a:ext cx="611475" cy="611475"/>
              </a:xfrm>
              <a:prstGeom prst="rect">
                <a:avLst/>
              </a:prstGeom>
            </p:spPr>
          </p:pic>
          <p:grpSp>
            <p:nvGrpSpPr>
              <p:cNvPr id="35" name="Group 34">
                <a:extLst>
                  <a:ext uri="{FF2B5EF4-FFF2-40B4-BE49-F238E27FC236}">
                    <a16:creationId xmlns:a16="http://schemas.microsoft.com/office/drawing/2014/main" id="{AD57544D-9E5C-B45E-13D7-53AE2F335327}"/>
                  </a:ext>
                </a:extLst>
              </p:cNvPr>
              <p:cNvGrpSpPr/>
              <p:nvPr/>
            </p:nvGrpSpPr>
            <p:grpSpPr>
              <a:xfrm>
                <a:off x="6752515" y="4033203"/>
                <a:ext cx="2029696" cy="618218"/>
                <a:chOff x="6863128" y="4244152"/>
                <a:chExt cx="2029696" cy="618218"/>
              </a:xfrm>
            </p:grpSpPr>
            <p:pic>
              <p:nvPicPr>
                <p:cNvPr id="47" name="Picture 46" descr="Icon&#10;&#10;Description automatically generated">
                  <a:extLst>
                    <a:ext uri="{FF2B5EF4-FFF2-40B4-BE49-F238E27FC236}">
                      <a16:creationId xmlns:a16="http://schemas.microsoft.com/office/drawing/2014/main" id="{12292CC3-B5E5-0631-9251-F505AC979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349" y="4247987"/>
                  <a:ext cx="611475" cy="611475"/>
                </a:xfrm>
                <a:prstGeom prst="rect">
                  <a:avLst/>
                </a:prstGeom>
              </p:spPr>
            </p:pic>
            <p:pic>
              <p:nvPicPr>
                <p:cNvPr id="48" name="Picture 47" descr="Icon&#10;&#10;Description automatically generated">
                  <a:extLst>
                    <a:ext uri="{FF2B5EF4-FFF2-40B4-BE49-F238E27FC236}">
                      <a16:creationId xmlns:a16="http://schemas.microsoft.com/office/drawing/2014/main" id="{AC59BD3F-04F5-352B-3EA2-7AC576643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492" y="4244152"/>
                  <a:ext cx="611475" cy="611475"/>
                </a:xfrm>
                <a:prstGeom prst="rect">
                  <a:avLst/>
                </a:prstGeom>
              </p:spPr>
            </p:pic>
            <p:pic>
              <p:nvPicPr>
                <p:cNvPr id="49" name="Picture 48" descr="Icon&#10;&#10;Description automatically generated">
                  <a:extLst>
                    <a:ext uri="{FF2B5EF4-FFF2-40B4-BE49-F238E27FC236}">
                      <a16:creationId xmlns:a16="http://schemas.microsoft.com/office/drawing/2014/main" id="{96B46A4D-75F1-4765-ECBE-DDE1C3A18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128" y="4250895"/>
                  <a:ext cx="611475" cy="611475"/>
                </a:xfrm>
                <a:prstGeom prst="rect">
                  <a:avLst/>
                </a:prstGeom>
              </p:spPr>
            </p:pic>
          </p:grpSp>
          <p:sp>
            <p:nvSpPr>
              <p:cNvPr id="36" name="TextBox 35">
                <a:extLst>
                  <a:ext uri="{FF2B5EF4-FFF2-40B4-BE49-F238E27FC236}">
                    <a16:creationId xmlns:a16="http://schemas.microsoft.com/office/drawing/2014/main" id="{8B666348-BA73-C62B-C699-EFB3DAFCCAF9}"/>
                  </a:ext>
                </a:extLst>
              </p:cNvPr>
              <p:cNvSpPr txBox="1"/>
              <p:nvPr/>
            </p:nvSpPr>
            <p:spPr>
              <a:xfrm>
                <a:off x="8772621" y="4791901"/>
                <a:ext cx="3130613" cy="18839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MANUFACTURERS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SERVICE PROVIDERS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MAIN STREET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EARLY-STAGE TECH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MICROBUSINESSES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Arial Nova Cond" panose="020B0506020202020204" pitchFamily="34" charset="0"/>
                  </a:rPr>
                  <a:t>   </a:t>
                </a:r>
                <a:r>
                  <a:rPr kumimoji="0" lang="en-US" sz="16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SEDI</a:t>
                </a:r>
                <a:endParaRPr kumimoji="0" lang="en-U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endParaRPr>
              </a:p>
            </p:txBody>
          </p:sp>
          <p:grpSp>
            <p:nvGrpSpPr>
              <p:cNvPr id="37" name="Group 36">
                <a:extLst>
                  <a:ext uri="{FF2B5EF4-FFF2-40B4-BE49-F238E27FC236}">
                    <a16:creationId xmlns:a16="http://schemas.microsoft.com/office/drawing/2014/main" id="{E87A527B-4A1C-06B2-6D26-1200F617340F}"/>
                  </a:ext>
                </a:extLst>
              </p:cNvPr>
              <p:cNvGrpSpPr/>
              <p:nvPr/>
            </p:nvGrpSpPr>
            <p:grpSpPr>
              <a:xfrm>
                <a:off x="6842756" y="5149645"/>
                <a:ext cx="2020887" cy="1175233"/>
                <a:chOff x="6708943" y="4915473"/>
                <a:chExt cx="2020887" cy="1175233"/>
              </a:xfrm>
            </p:grpSpPr>
            <p:grpSp>
              <p:nvGrpSpPr>
                <p:cNvPr id="38" name="Group 37">
                  <a:extLst>
                    <a:ext uri="{FF2B5EF4-FFF2-40B4-BE49-F238E27FC236}">
                      <a16:creationId xmlns:a16="http://schemas.microsoft.com/office/drawing/2014/main" id="{8EB60CD1-B215-3AEC-E4C8-30F47688459F}"/>
                    </a:ext>
                  </a:extLst>
                </p:cNvPr>
                <p:cNvGrpSpPr/>
                <p:nvPr/>
              </p:nvGrpSpPr>
              <p:grpSpPr>
                <a:xfrm>
                  <a:off x="6708943" y="4915473"/>
                  <a:ext cx="617639" cy="1175233"/>
                  <a:chOff x="6708943" y="4932872"/>
                  <a:chExt cx="617639" cy="1175233"/>
                </a:xfrm>
              </p:grpSpPr>
              <p:pic>
                <p:nvPicPr>
                  <p:cNvPr id="45" name="Picture 44" descr="Icon&#10;&#10;Description automatically generated">
                    <a:extLst>
                      <a:ext uri="{FF2B5EF4-FFF2-40B4-BE49-F238E27FC236}">
                        <a16:creationId xmlns:a16="http://schemas.microsoft.com/office/drawing/2014/main" id="{DF77405C-AAFE-39C0-2C62-1E2F16147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9" y="4932872"/>
                    <a:ext cx="575423" cy="575423"/>
                  </a:xfrm>
                  <a:prstGeom prst="rect">
                    <a:avLst/>
                  </a:prstGeom>
                </p:spPr>
              </p:pic>
              <p:pic>
                <p:nvPicPr>
                  <p:cNvPr id="46" name="Picture 45" descr="Icon&#10;&#10;Description automatically generated">
                    <a:extLst>
                      <a:ext uri="{FF2B5EF4-FFF2-40B4-BE49-F238E27FC236}">
                        <a16:creationId xmlns:a16="http://schemas.microsoft.com/office/drawing/2014/main" id="{8A75E3B8-C8B4-6EEF-A38F-A5C38FDC1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943" y="5532682"/>
                    <a:ext cx="575423" cy="575423"/>
                  </a:xfrm>
                  <a:prstGeom prst="rect">
                    <a:avLst/>
                  </a:prstGeom>
                </p:spPr>
              </p:pic>
            </p:grpSp>
            <p:grpSp>
              <p:nvGrpSpPr>
                <p:cNvPr id="39" name="Group 38">
                  <a:extLst>
                    <a:ext uri="{FF2B5EF4-FFF2-40B4-BE49-F238E27FC236}">
                      <a16:creationId xmlns:a16="http://schemas.microsoft.com/office/drawing/2014/main" id="{FA0FEB73-0C45-6C07-47C1-7986C830BA86}"/>
                    </a:ext>
                  </a:extLst>
                </p:cNvPr>
                <p:cNvGrpSpPr/>
                <p:nvPr/>
              </p:nvGrpSpPr>
              <p:grpSpPr>
                <a:xfrm>
                  <a:off x="7410567" y="4915473"/>
                  <a:ext cx="617639" cy="1175233"/>
                  <a:chOff x="6708943" y="4932872"/>
                  <a:chExt cx="617639" cy="1175233"/>
                </a:xfrm>
              </p:grpSpPr>
              <p:pic>
                <p:nvPicPr>
                  <p:cNvPr id="43" name="Picture 42" descr="Icon&#10;&#10;Description automatically generated">
                    <a:extLst>
                      <a:ext uri="{FF2B5EF4-FFF2-40B4-BE49-F238E27FC236}">
                        <a16:creationId xmlns:a16="http://schemas.microsoft.com/office/drawing/2014/main" id="{90007158-1F74-581A-DAA5-5C6A15BC7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9" y="4932872"/>
                    <a:ext cx="575423" cy="575423"/>
                  </a:xfrm>
                  <a:prstGeom prst="rect">
                    <a:avLst/>
                  </a:prstGeom>
                </p:spPr>
              </p:pic>
              <p:pic>
                <p:nvPicPr>
                  <p:cNvPr id="44" name="Picture 43" descr="Icon&#10;&#10;Description automatically generated">
                    <a:extLst>
                      <a:ext uri="{FF2B5EF4-FFF2-40B4-BE49-F238E27FC236}">
                        <a16:creationId xmlns:a16="http://schemas.microsoft.com/office/drawing/2014/main" id="{CAB2F286-2AAD-7EF4-AED2-716B67D3B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943" y="5532682"/>
                    <a:ext cx="575423" cy="575423"/>
                  </a:xfrm>
                  <a:prstGeom prst="rect">
                    <a:avLst/>
                  </a:prstGeom>
                </p:spPr>
              </p:pic>
            </p:grpSp>
            <p:grpSp>
              <p:nvGrpSpPr>
                <p:cNvPr id="40" name="Group 39">
                  <a:extLst>
                    <a:ext uri="{FF2B5EF4-FFF2-40B4-BE49-F238E27FC236}">
                      <a16:creationId xmlns:a16="http://schemas.microsoft.com/office/drawing/2014/main" id="{43F35B4A-60A8-B73F-0722-CADC09FF8DB4}"/>
                    </a:ext>
                  </a:extLst>
                </p:cNvPr>
                <p:cNvGrpSpPr/>
                <p:nvPr/>
              </p:nvGrpSpPr>
              <p:grpSpPr>
                <a:xfrm>
                  <a:off x="8112191" y="4915473"/>
                  <a:ext cx="617639" cy="1175233"/>
                  <a:chOff x="6708943" y="4932872"/>
                  <a:chExt cx="617639" cy="1175233"/>
                </a:xfrm>
              </p:grpSpPr>
              <p:pic>
                <p:nvPicPr>
                  <p:cNvPr id="41" name="Picture 40" descr="Icon&#10;&#10;Description automatically generated">
                    <a:extLst>
                      <a:ext uri="{FF2B5EF4-FFF2-40B4-BE49-F238E27FC236}">
                        <a16:creationId xmlns:a16="http://schemas.microsoft.com/office/drawing/2014/main" id="{1D222FB2-8711-B906-BBF8-DA623DC3B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9" y="4932872"/>
                    <a:ext cx="575423" cy="575423"/>
                  </a:xfrm>
                  <a:prstGeom prst="rect">
                    <a:avLst/>
                  </a:prstGeom>
                </p:spPr>
              </p:pic>
              <p:pic>
                <p:nvPicPr>
                  <p:cNvPr id="42" name="Picture 41" descr="Icon&#10;&#10;Description automatically generated">
                    <a:extLst>
                      <a:ext uri="{FF2B5EF4-FFF2-40B4-BE49-F238E27FC236}">
                        <a16:creationId xmlns:a16="http://schemas.microsoft.com/office/drawing/2014/main" id="{6DF7011E-548D-0FCC-C028-914A0148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943" y="5532682"/>
                    <a:ext cx="575423" cy="575423"/>
                  </a:xfrm>
                  <a:prstGeom prst="rect">
                    <a:avLst/>
                  </a:prstGeom>
                </p:spPr>
              </p:pic>
            </p:grpSp>
          </p:grpSp>
        </p:grpSp>
        <p:cxnSp>
          <p:nvCxnSpPr>
            <p:cNvPr id="26" name="Straight Connector 25">
              <a:extLst>
                <a:ext uri="{FF2B5EF4-FFF2-40B4-BE49-F238E27FC236}">
                  <a16:creationId xmlns:a16="http://schemas.microsoft.com/office/drawing/2014/main" id="{DE0724F2-A5B7-9F3B-3A14-F21155E993AF}"/>
                </a:ext>
              </a:extLst>
            </p:cNvPr>
            <p:cNvCxnSpPr/>
            <p:nvPr/>
          </p:nvCxnSpPr>
          <p:spPr>
            <a:xfrm>
              <a:off x="814788" y="4823015"/>
              <a:ext cx="11266406" cy="0"/>
            </a:xfrm>
            <a:prstGeom prst="line">
              <a:avLst/>
            </a:prstGeom>
            <a:ln>
              <a:solidFill>
                <a:schemeClr val="bg1">
                  <a:alpha val="43000"/>
                </a:schemeClr>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6" descr="Icon&#10;&#10;Description automatically generated">
              <a:extLst>
                <a:ext uri="{FF2B5EF4-FFF2-40B4-BE49-F238E27FC236}">
                  <a16:creationId xmlns:a16="http://schemas.microsoft.com/office/drawing/2014/main" id="{B6828CEF-1280-14F6-F792-73712CA226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96" y="2158311"/>
              <a:ext cx="765888" cy="765888"/>
            </a:xfrm>
            <a:prstGeom prst="rect">
              <a:avLst/>
            </a:prstGeom>
          </p:spPr>
        </p:pic>
        <p:pic>
          <p:nvPicPr>
            <p:cNvPr id="28" name="Picture 27" descr="Icon&#10;&#10;Description automatically generated">
              <a:extLst>
                <a:ext uri="{FF2B5EF4-FFF2-40B4-BE49-F238E27FC236}">
                  <a16:creationId xmlns:a16="http://schemas.microsoft.com/office/drawing/2014/main" id="{24061AB3-2161-427C-499B-B81AC67EB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9985" y="2158311"/>
              <a:ext cx="765888" cy="765888"/>
            </a:xfrm>
            <a:prstGeom prst="rect">
              <a:avLst/>
            </a:prstGeom>
          </p:spPr>
        </p:pic>
        <p:pic>
          <p:nvPicPr>
            <p:cNvPr id="29" name="Picture 28" descr="Icon&#10;&#10;Description automatically generated">
              <a:extLst>
                <a:ext uri="{FF2B5EF4-FFF2-40B4-BE49-F238E27FC236}">
                  <a16:creationId xmlns:a16="http://schemas.microsoft.com/office/drawing/2014/main" id="{C33EB5F4-F05B-8C3E-8293-C7E2478D0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2617" y="2158311"/>
              <a:ext cx="765888" cy="765888"/>
            </a:xfrm>
            <a:prstGeom prst="rect">
              <a:avLst/>
            </a:prstGeom>
          </p:spPr>
        </p:pic>
      </p:grpSp>
      <p:grpSp>
        <p:nvGrpSpPr>
          <p:cNvPr id="61" name="Group 60">
            <a:extLst>
              <a:ext uri="{FF2B5EF4-FFF2-40B4-BE49-F238E27FC236}">
                <a16:creationId xmlns:a16="http://schemas.microsoft.com/office/drawing/2014/main" id="{2535344D-BDD7-51E6-43B8-0E17843BB2C8}"/>
              </a:ext>
            </a:extLst>
          </p:cNvPr>
          <p:cNvGrpSpPr/>
          <p:nvPr/>
        </p:nvGrpSpPr>
        <p:grpSpPr>
          <a:xfrm>
            <a:off x="152399" y="133491"/>
            <a:ext cx="1188720" cy="1097280"/>
            <a:chOff x="7518093" y="2547711"/>
            <a:chExt cx="1254725" cy="1204762"/>
          </a:xfrm>
        </p:grpSpPr>
        <p:sp>
          <p:nvSpPr>
            <p:cNvPr id="62" name="Oval 61">
              <a:extLst>
                <a:ext uri="{FF2B5EF4-FFF2-40B4-BE49-F238E27FC236}">
                  <a16:creationId xmlns:a16="http://schemas.microsoft.com/office/drawing/2014/main" id="{D9D45C6A-30F2-6BAC-A2C1-B06EF6EE8271}"/>
                </a:ext>
              </a:extLst>
            </p:cNvPr>
            <p:cNvSpPr/>
            <p:nvPr/>
          </p:nvSpPr>
          <p:spPr>
            <a:xfrm>
              <a:off x="7518093" y="2547711"/>
              <a:ext cx="1254725" cy="1204762"/>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pic>
          <p:nvPicPr>
            <p:cNvPr id="63" name="Picture 62">
              <a:extLst>
                <a:ext uri="{FF2B5EF4-FFF2-40B4-BE49-F238E27FC236}">
                  <a16:creationId xmlns:a16="http://schemas.microsoft.com/office/drawing/2014/main" id="{D04F8B66-48BC-0F8D-E2C8-011614406608}"/>
                </a:ext>
              </a:extLst>
            </p:cNvPr>
            <p:cNvPicPr>
              <a:picLocks noChangeAspect="1"/>
            </p:cNvPicPr>
            <p:nvPr/>
          </p:nvPicPr>
          <p:blipFill>
            <a:blip r:embed="rId6"/>
            <a:stretch>
              <a:fillRect/>
            </a:stretch>
          </p:blipFill>
          <p:spPr>
            <a:xfrm>
              <a:off x="7703219" y="2666773"/>
              <a:ext cx="904583" cy="1085700"/>
            </a:xfrm>
            <a:prstGeom prst="rect">
              <a:avLst/>
            </a:prstGeom>
          </p:spPr>
        </p:pic>
      </p:grpSp>
    </p:spTree>
    <p:extLst>
      <p:ext uri="{BB962C8B-B14F-4D97-AF65-F5344CB8AC3E}">
        <p14:creationId xmlns:p14="http://schemas.microsoft.com/office/powerpoint/2010/main" val="1481197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BED8-4D0E-4848-BD8B-C5E2D16DB098}"/>
              </a:ext>
            </a:extLst>
          </p:cNvPr>
          <p:cNvSpPr>
            <a:spLocks noGrp="1"/>
          </p:cNvSpPr>
          <p:nvPr>
            <p:ph type="title"/>
          </p:nvPr>
        </p:nvSpPr>
        <p:spPr/>
        <p:txBody>
          <a:bodyPr/>
          <a:lstStyle/>
          <a:p>
            <a:r>
              <a:rPr lang="en-US" sz="3600" dirty="0"/>
              <a:t>TRAINING &amp; SUPPORT</a:t>
            </a:r>
          </a:p>
        </p:txBody>
      </p:sp>
      <p:sp>
        <p:nvSpPr>
          <p:cNvPr id="4" name="Oval 3">
            <a:extLst>
              <a:ext uri="{FF2B5EF4-FFF2-40B4-BE49-F238E27FC236}">
                <a16:creationId xmlns:a16="http://schemas.microsoft.com/office/drawing/2014/main" id="{1C9705B7-E099-5D38-66FA-97E12157618E}"/>
              </a:ext>
            </a:extLst>
          </p:cNvPr>
          <p:cNvSpPr/>
          <p:nvPr/>
        </p:nvSpPr>
        <p:spPr>
          <a:xfrm>
            <a:off x="263357" y="65274"/>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pic>
        <p:nvPicPr>
          <p:cNvPr id="5" name="Picture 4">
            <a:extLst>
              <a:ext uri="{FF2B5EF4-FFF2-40B4-BE49-F238E27FC236}">
                <a16:creationId xmlns:a16="http://schemas.microsoft.com/office/drawing/2014/main" id="{C2693362-09BE-1D4A-3DFD-2EAC713748B8}"/>
              </a:ext>
            </a:extLst>
          </p:cNvPr>
          <p:cNvPicPr>
            <a:picLocks noChangeAspect="1"/>
          </p:cNvPicPr>
          <p:nvPr/>
        </p:nvPicPr>
        <p:blipFill>
          <a:blip r:embed="rId3"/>
          <a:stretch>
            <a:fillRect/>
          </a:stretch>
        </p:blipFill>
        <p:spPr>
          <a:xfrm>
            <a:off x="157966" y="36155"/>
            <a:ext cx="1360467" cy="1177853"/>
          </a:xfrm>
          <a:prstGeom prst="rect">
            <a:avLst/>
          </a:prstGeom>
        </p:spPr>
      </p:pic>
      <p:sp>
        <p:nvSpPr>
          <p:cNvPr id="6" name="Rectangle 5">
            <a:extLst>
              <a:ext uri="{FF2B5EF4-FFF2-40B4-BE49-F238E27FC236}">
                <a16:creationId xmlns:a16="http://schemas.microsoft.com/office/drawing/2014/main" id="{75EED48B-A31D-4AD4-AE10-73E7F6168511}"/>
              </a:ext>
            </a:extLst>
          </p:cNvPr>
          <p:cNvSpPr/>
          <p:nvPr/>
        </p:nvSpPr>
        <p:spPr>
          <a:xfrm>
            <a:off x="418572" y="2083745"/>
            <a:ext cx="5677428" cy="440120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prstClr val="black"/>
                </a:solidFill>
                <a:effectLst/>
                <a:uLnTx/>
                <a:uFillTx/>
                <a:ea typeface="+mn-ea"/>
                <a:cs typeface="Arial" panose="020B0604020202020204" pitchFamily="34" charset="0"/>
              </a:rPr>
              <a:t>Initiate: </a:t>
            </a:r>
            <a:r>
              <a:rPr kumimoji="0" lang="en-US" sz="2000" u="none" strike="noStrike" kern="1200" cap="none" spc="0" normalizeH="0" baseline="0" noProof="0" dirty="0">
                <a:ln>
                  <a:noFill/>
                </a:ln>
                <a:solidFill>
                  <a:prstClr val="black"/>
                </a:solidFill>
                <a:effectLst/>
                <a:uLnTx/>
                <a:uFillTx/>
                <a:ea typeface="+mn-ea"/>
                <a:cs typeface="Arial" panose="020B0604020202020204" pitchFamily="34" charset="0"/>
              </a:rPr>
              <a:t>self-paced, multi-faceted online learning platform to support early-stage small businesses in improving finance, marketing and operations skills. Available in English and Spanish.</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cs typeface="Arial" panose="020B0604020202020204" pitchFamily="34" charset="0"/>
              </a:rPr>
              <a:t>Optimize Main: </a:t>
            </a:r>
            <a:r>
              <a:rPr lang="en-US" sz="2000" dirty="0">
                <a:solidFill>
                  <a:prstClr val="black"/>
                </a:solidFill>
                <a:cs typeface="Arial" panose="020B0604020202020204" pitchFamily="34" charset="0"/>
              </a:rPr>
              <a:t>helps small businesses located in eligible communities across the state use technology to create efficiency in business operations, improve connectivity to customers and increase sales.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prstClr val="black"/>
                </a:solidFill>
                <a:effectLst/>
                <a:uLnTx/>
                <a:uFillTx/>
                <a:ea typeface="+mn-ea"/>
                <a:cs typeface="Arial" panose="020B0604020202020204" pitchFamily="34" charset="0"/>
              </a:rPr>
              <a:t>Match on Main: </a:t>
            </a:r>
            <a:r>
              <a:rPr kumimoji="0" lang="en-US" sz="2000" u="none" strike="noStrike" kern="1200" cap="none" spc="0" normalizeH="0" baseline="0" noProof="0" dirty="0">
                <a:ln>
                  <a:noFill/>
                </a:ln>
                <a:solidFill>
                  <a:prstClr val="black"/>
                </a:solidFill>
                <a:effectLst/>
                <a:uLnTx/>
                <a:uFillTx/>
                <a:ea typeface="+mn-ea"/>
                <a:cs typeface="Arial" panose="020B0604020202020204" pitchFamily="34" charset="0"/>
              </a:rPr>
              <a:t>provides funding for projects located in eligible communities that drive small business growth and contribute to vibrant commercial corridors. </a:t>
            </a:r>
          </a:p>
        </p:txBody>
      </p:sp>
      <p:sp>
        <p:nvSpPr>
          <p:cNvPr id="7" name="Rectangle 6">
            <a:extLst>
              <a:ext uri="{FF2B5EF4-FFF2-40B4-BE49-F238E27FC236}">
                <a16:creationId xmlns:a16="http://schemas.microsoft.com/office/drawing/2014/main" id="{B98EC24C-22D4-1554-5781-E751A50AF409}"/>
              </a:ext>
            </a:extLst>
          </p:cNvPr>
          <p:cNvSpPr/>
          <p:nvPr/>
        </p:nvSpPr>
        <p:spPr>
          <a:xfrm>
            <a:off x="6711689" y="2089797"/>
            <a:ext cx="5075851" cy="132343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ea typeface="+mn-ea"/>
                <a:cs typeface="Arial" panose="020B0604020202020204" pitchFamily="34" charset="0"/>
              </a:rPr>
              <a:t>provides second-stage companies and their leaders with a suite of services including technical assistance, retreats and roundtables to increase profits and fuel future growth.</a:t>
            </a:r>
          </a:p>
        </p:txBody>
      </p:sp>
      <p:sp>
        <p:nvSpPr>
          <p:cNvPr id="8" name="TextBox 7">
            <a:extLst>
              <a:ext uri="{FF2B5EF4-FFF2-40B4-BE49-F238E27FC236}">
                <a16:creationId xmlns:a16="http://schemas.microsoft.com/office/drawing/2014/main" id="{B9647C08-F85E-5ED1-19FE-7846337BC719}"/>
              </a:ext>
            </a:extLst>
          </p:cNvPr>
          <p:cNvSpPr txBox="1"/>
          <p:nvPr/>
        </p:nvSpPr>
        <p:spPr>
          <a:xfrm>
            <a:off x="1244015" y="1642388"/>
            <a:ext cx="40265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Main Street Business Support</a:t>
            </a:r>
          </a:p>
        </p:txBody>
      </p:sp>
      <p:sp>
        <p:nvSpPr>
          <p:cNvPr id="9" name="TextBox 8">
            <a:extLst>
              <a:ext uri="{FF2B5EF4-FFF2-40B4-BE49-F238E27FC236}">
                <a16:creationId xmlns:a16="http://schemas.microsoft.com/office/drawing/2014/main" id="{6C7BF133-03B9-A860-2E64-D7305B001335}"/>
              </a:ext>
            </a:extLst>
          </p:cNvPr>
          <p:cNvSpPr txBox="1"/>
          <p:nvPr/>
        </p:nvSpPr>
        <p:spPr>
          <a:xfrm>
            <a:off x="6624230" y="1642388"/>
            <a:ext cx="48546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Arial" panose="020B0604020202020204" pitchFamily="34" charset="0"/>
              </a:rPr>
              <a:t>Second-Stage Growth Solutions </a:t>
            </a:r>
          </a:p>
        </p:txBody>
      </p:sp>
      <p:pic>
        <p:nvPicPr>
          <p:cNvPr id="13" name="Picture 12">
            <a:extLst>
              <a:ext uri="{FF2B5EF4-FFF2-40B4-BE49-F238E27FC236}">
                <a16:creationId xmlns:a16="http://schemas.microsoft.com/office/drawing/2014/main" id="{5BCD6068-C208-4E3A-8207-15DA6A2BD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88" y="3637482"/>
            <a:ext cx="4458534" cy="2676650"/>
          </a:xfrm>
          <a:prstGeom prst="rect">
            <a:avLst/>
          </a:prstGeom>
        </p:spPr>
      </p:pic>
    </p:spTree>
    <p:extLst>
      <p:ext uri="{BB962C8B-B14F-4D97-AF65-F5344CB8AC3E}">
        <p14:creationId xmlns:p14="http://schemas.microsoft.com/office/powerpoint/2010/main" val="2545170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NAME" val="Body3"/>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D25f7__90fbcHpIuZrFcQ"/>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6727LQ_CF">
  <a:themeElements>
    <a:clrScheme name="Custom 5">
      <a:dk1>
        <a:srgbClr val="002476"/>
      </a:dk1>
      <a:lt1>
        <a:srgbClr val="FFFFFF"/>
      </a:lt1>
      <a:dk2>
        <a:srgbClr val="0A1F55"/>
      </a:dk2>
      <a:lt2>
        <a:srgbClr val="FFFFFF"/>
      </a:lt2>
      <a:accent1>
        <a:srgbClr val="7BBDE1"/>
      </a:accent1>
      <a:accent2>
        <a:srgbClr val="0089D8"/>
      </a:accent2>
      <a:accent3>
        <a:srgbClr val="00588B"/>
      </a:accent3>
      <a:accent4>
        <a:srgbClr val="0AA67D"/>
      </a:accent4>
      <a:accent5>
        <a:srgbClr val="EBA520"/>
      </a:accent5>
      <a:accent6>
        <a:srgbClr val="EF3B45"/>
      </a:accent6>
      <a:hlink>
        <a:srgbClr val="0089D8"/>
      </a:hlink>
      <a:folHlink>
        <a:srgbClr val="001D59"/>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2.xml><?xml version="1.0" encoding="utf-8"?>
<a:theme xmlns:a="http://schemas.openxmlformats.org/drawingml/2006/main" name="3_Office Theme">
  <a:themeElements>
    <a:clrScheme name="Custom 4">
      <a:dk1>
        <a:srgbClr val="000000"/>
      </a:dk1>
      <a:lt1>
        <a:srgbClr val="FFFFFF"/>
      </a:lt1>
      <a:dk2>
        <a:srgbClr val="001D59"/>
      </a:dk2>
      <a:lt2>
        <a:srgbClr val="FFFFFF"/>
      </a:lt2>
      <a:accent1>
        <a:srgbClr val="9CCFEC"/>
      </a:accent1>
      <a:accent2>
        <a:srgbClr val="2487BE"/>
      </a:accent2>
      <a:accent3>
        <a:srgbClr val="144F94"/>
      </a:accent3>
      <a:accent4>
        <a:srgbClr val="0AA67D"/>
      </a:accent4>
      <a:accent5>
        <a:srgbClr val="EBA520"/>
      </a:accent5>
      <a:accent6>
        <a:srgbClr val="808080"/>
      </a:accent6>
      <a:hlink>
        <a:srgbClr val="144F94"/>
      </a:hlink>
      <a:folHlink>
        <a:srgbClr val="001D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6727LQ_CF">
  <a:themeElements>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3BAA43EDB7D7419140E18A6D3AE30D" ma:contentTypeVersion="7" ma:contentTypeDescription="Create a new document." ma:contentTypeScope="" ma:versionID="199f246f93f1c44fde124e08e220e8d0">
  <xsd:schema xmlns:xsd="http://www.w3.org/2001/XMLSchema" xmlns:xs="http://www.w3.org/2001/XMLSchema" xmlns:p="http://schemas.microsoft.com/office/2006/metadata/properties" xmlns:ns3="d3f698a4-6cde-4008-8882-b607dc1db564" xmlns:ns4="544e899b-dc0e-4242-b61d-88fa29380f64" targetNamespace="http://schemas.microsoft.com/office/2006/metadata/properties" ma:root="true" ma:fieldsID="3593972cac570090cc3dc5e07a21f9c8" ns3:_="" ns4:_="">
    <xsd:import namespace="d3f698a4-6cde-4008-8882-b607dc1db564"/>
    <xsd:import namespace="544e899b-dc0e-4242-b61d-88fa29380f6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698a4-6cde-4008-8882-b607dc1db5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4e899b-dc0e-4242-b61d-88fa29380f6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D0139E-C795-4B65-B57F-30EF910EFEF8}">
  <ds:schemaRefs>
    <ds:schemaRef ds:uri="http://schemas.microsoft.com/sharepoint/v3/contenttype/forms"/>
  </ds:schemaRefs>
</ds:datastoreItem>
</file>

<file path=customXml/itemProps2.xml><?xml version="1.0" encoding="utf-8"?>
<ds:datastoreItem xmlns:ds="http://schemas.openxmlformats.org/officeDocument/2006/customXml" ds:itemID="{5B6CA2D6-9C8D-4F9F-9143-39EB2894ADEA}">
  <ds:schemaRefs>
    <ds:schemaRef ds:uri="http://purl.org/dc/terms/"/>
    <ds:schemaRef ds:uri="d3f698a4-6cde-4008-8882-b607dc1db564"/>
    <ds:schemaRef ds:uri="544e899b-dc0e-4242-b61d-88fa29380f6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CD821D2-F1A1-486E-B591-FA9B4B922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f698a4-6cde-4008-8882-b607dc1db564"/>
    <ds:schemaRef ds:uri="544e899b-dc0e-4242-b61d-88fa29380f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16632</TotalTime>
  <Words>1616</Words>
  <Application>Microsoft Office PowerPoint</Application>
  <PresentationFormat>Widescreen</PresentationFormat>
  <Paragraphs>210</Paragraphs>
  <Slides>12</Slides>
  <Notes>12</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12</vt:i4>
      </vt:variant>
    </vt:vector>
  </HeadingPairs>
  <TitlesOfParts>
    <vt:vector size="24" baseType="lpstr">
      <vt:lpstr>Arial</vt:lpstr>
      <vt:lpstr>Arial Black</vt:lpstr>
      <vt:lpstr>Arial Nova Cond</vt:lpstr>
      <vt:lpstr>Avenir Next LT Pro</vt:lpstr>
      <vt:lpstr>Calibri</vt:lpstr>
      <vt:lpstr>Cooper Black</vt:lpstr>
      <vt:lpstr>Symbol</vt:lpstr>
      <vt:lpstr>Wingdings</vt:lpstr>
      <vt:lpstr>6727LQ_CF</vt:lpstr>
      <vt:lpstr>3_Office Theme</vt:lpstr>
      <vt:lpstr>5_6727LQ_CF</vt:lpstr>
      <vt:lpstr>think-cell Slide</vt:lpstr>
      <vt:lpstr> MEDC SMALL BUSINESS SERVICES &amp; SOLUTIONS</vt:lpstr>
      <vt:lpstr>MEDC IS COMMITTED TO ENABLING LONG-TERM UPWARD ECONOMIC MOBILITY FOR ALL MICHIGANDERS</vt:lpstr>
      <vt:lpstr>PowerPoint Presentation</vt:lpstr>
      <vt:lpstr>ROLE OF MEDC IN ECOSYSTEM</vt:lpstr>
      <vt:lpstr>SMALL BUSINESS STRATEGIC FOCUS INITIATIVES </vt:lpstr>
      <vt:lpstr>PowerPoint Presentation</vt:lpstr>
      <vt:lpstr>Starting A Business</vt:lpstr>
      <vt:lpstr>ACCESS TO CAPITAL</vt:lpstr>
      <vt:lpstr>TRAINING &amp; SUPPORT</vt:lpstr>
      <vt:lpstr>CONNECTIONS TO PROCUREMENT OPPORTUNITIES</vt:lpstr>
      <vt:lpstr>LEVERAGE TECHNOLOGY</vt:lpstr>
      <vt:lpstr>PowerPoint Presentation</vt:lpstr>
    </vt:vector>
  </TitlesOfParts>
  <Company>MEDC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Amy Rencher (MEDC)</dc:creator>
  <cp:lastModifiedBy>Andrea Duguay</cp:lastModifiedBy>
  <cp:revision>278</cp:revision>
  <dcterms:created xsi:type="dcterms:W3CDTF">2022-07-20T16:06:12Z</dcterms:created>
  <dcterms:modified xsi:type="dcterms:W3CDTF">2023-03-01T15:17:01Z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0x010100A93BAA43EDB7D7419140E18A6D3AE30D</vt:lpwstr>
  </property>
</Properties>
</file>