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77" r:id="rId5"/>
  </p:sldMasterIdLst>
  <p:notesMasterIdLst>
    <p:notesMasterId r:id="rId29"/>
  </p:notesMasterIdLst>
  <p:sldIdLst>
    <p:sldId id="2076137989" r:id="rId6"/>
    <p:sldId id="2076137982" r:id="rId7"/>
    <p:sldId id="2076137980" r:id="rId8"/>
    <p:sldId id="2076137974" r:id="rId9"/>
    <p:sldId id="2076137968" r:id="rId10"/>
    <p:sldId id="2076137961" r:id="rId11"/>
    <p:sldId id="2076137962" r:id="rId12"/>
    <p:sldId id="2076137992" r:id="rId13"/>
    <p:sldId id="2076137987" r:id="rId14"/>
    <p:sldId id="2076137976" r:id="rId15"/>
    <p:sldId id="2076137977" r:id="rId16"/>
    <p:sldId id="262" r:id="rId17"/>
    <p:sldId id="2076137983" r:id="rId18"/>
    <p:sldId id="2076137988" r:id="rId19"/>
    <p:sldId id="2076137965" r:id="rId20"/>
    <p:sldId id="2076137997" r:id="rId21"/>
    <p:sldId id="2076137990" r:id="rId22"/>
    <p:sldId id="2076137964" r:id="rId23"/>
    <p:sldId id="2076137966" r:id="rId24"/>
    <p:sldId id="2076137996" r:id="rId25"/>
    <p:sldId id="2076137993" r:id="rId26"/>
    <p:sldId id="2076137970" r:id="rId27"/>
    <p:sldId id="26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ABD1E39-4DA6-E1F6-6DFB-DE11084BD618}" name="D. Estep" initials="DE" userId="3e667d6a9fa9009b" providerId="Windows Live"/>
  <p188:author id="{8443ED59-20C7-4FDF-8DCA-8A14D1AA1C8C}" name="Microsoft Office User" initials="MOU" userId="Microsoft Office User" providerId="None"/>
  <p188:author id="{A48132BD-8A63-6BE6-1E06-1C37F8D43FB4}" name="Alex Andrews" initials="AA" userId="S::A.Andrews@talentfirst.net::4a215ece-79ea-4a23-a7fd-96d199f777a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E51"/>
    <a:srgbClr val="355F87"/>
    <a:srgbClr val="FFFFFF"/>
    <a:srgbClr val="D45D00"/>
    <a:srgbClr val="5E82A3"/>
    <a:srgbClr val="D35D00"/>
    <a:srgbClr val="60605B"/>
    <a:srgbClr val="A2AE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4575CD-F391-4554-B6A3-545B9CE3BD50}" v="21" dt="2023-02-23T19:58:58.8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84" autoAdjust="0"/>
    <p:restoredTop sz="95005" autoAdjust="0"/>
  </p:normalViewPr>
  <p:slideViewPr>
    <p:cSldViewPr snapToGrid="0">
      <p:cViewPr varScale="1">
        <p:scale>
          <a:sx n="67" d="100"/>
          <a:sy n="67" d="100"/>
        </p:scale>
        <p:origin x="7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talent2025inc.sharepoint.com/sites/SharedDrive/Shared%20Documents/Working%20Groups/Workforce%20Development/Reports/LFPR%20Study/Data/PPT%20Visuals_v.2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oleObject" Target="https://talent2025inc.sharepoint.com/sites/SharedDrive/Shared%20Documents/Working%20Groups/Workforce%20Development/Reports/LFPR%20Study/Data/LFPR%20in%20Michigan%20(74-22)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https://talent2025inc.sharepoint.com/sites/SharedDrive/Shared%20Documents/Working%20Groups/Workforce%20Development/Reports/LFPR%20Study/Data/LFPR%20Demographics%20(99-20)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https://talent2025inc.sharepoint.com/sites/SharedDrive/Shared%20Documents/Working%20Groups/Workforce%20Development/Reports/LFPR%20Study/Data/LFPR%20Demographics%20(99-20)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https://talent2025inc.sharepoint.com/sites/SharedDrive/Shared%20Documents/Working%20Groups/Workforce%20Development/Reports/LFPR%20Study/Data/LFPR%20Demographics%20(99-20)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949941506450127E-2"/>
          <c:y val="3.4149657030034676E-2"/>
          <c:w val="0.93275367058667968"/>
          <c:h val="0.81005370743917715"/>
        </c:manualLayout>
      </c:layout>
      <c:areaChart>
        <c:grouping val="standard"/>
        <c:varyColors val="0"/>
        <c:ser>
          <c:idx val="0"/>
          <c:order val="0"/>
          <c:spPr>
            <a:solidFill>
              <a:srgbClr val="000000"/>
            </a:solidFill>
            <a:ln>
              <a:solidFill>
                <a:srgbClr val="003E51"/>
              </a:solidFill>
            </a:ln>
            <a:effectLst/>
          </c:spPr>
          <c:cat>
            <c:strRef>
              <c:f>'Jobseeekers per openings'!$A$1:$A$264</c:f>
              <c:strCache>
                <c:ptCount val="264"/>
                <c:pt idx="0">
                  <c:v>Dec. 2000</c:v>
                </c:pt>
                <c:pt idx="1">
                  <c:v>Jan. 2001</c:v>
                </c:pt>
                <c:pt idx="2">
                  <c:v>Feb. 2001</c:v>
                </c:pt>
                <c:pt idx="3">
                  <c:v>Mar. 2001</c:v>
                </c:pt>
                <c:pt idx="4">
                  <c:v>Apr. 2001</c:v>
                </c:pt>
                <c:pt idx="5">
                  <c:v>May 2001</c:v>
                </c:pt>
                <c:pt idx="6">
                  <c:v>Jun. 2001</c:v>
                </c:pt>
                <c:pt idx="7">
                  <c:v>Jul. 2001</c:v>
                </c:pt>
                <c:pt idx="8">
                  <c:v>Aug. 2001</c:v>
                </c:pt>
                <c:pt idx="9">
                  <c:v>Sep. 2001</c:v>
                </c:pt>
                <c:pt idx="10">
                  <c:v>Oct. 2001</c:v>
                </c:pt>
                <c:pt idx="11">
                  <c:v>Nov. 2001</c:v>
                </c:pt>
                <c:pt idx="12">
                  <c:v>Dec. 2001</c:v>
                </c:pt>
                <c:pt idx="13">
                  <c:v>Jan. 2002</c:v>
                </c:pt>
                <c:pt idx="14">
                  <c:v>Feb. 2002</c:v>
                </c:pt>
                <c:pt idx="15">
                  <c:v>Mar. 2002</c:v>
                </c:pt>
                <c:pt idx="16">
                  <c:v>Apr. 2002</c:v>
                </c:pt>
                <c:pt idx="17">
                  <c:v>May 2002</c:v>
                </c:pt>
                <c:pt idx="18">
                  <c:v>Jun. 2002</c:v>
                </c:pt>
                <c:pt idx="19">
                  <c:v>Jul. 2002</c:v>
                </c:pt>
                <c:pt idx="20">
                  <c:v>Aug. 2002</c:v>
                </c:pt>
                <c:pt idx="21">
                  <c:v>Sep. 2002</c:v>
                </c:pt>
                <c:pt idx="22">
                  <c:v>Oct. 2002</c:v>
                </c:pt>
                <c:pt idx="23">
                  <c:v>Nov. 2002</c:v>
                </c:pt>
                <c:pt idx="24">
                  <c:v>Dec. 2002</c:v>
                </c:pt>
                <c:pt idx="25">
                  <c:v>Jan. 2003</c:v>
                </c:pt>
                <c:pt idx="26">
                  <c:v>Feb. 2003</c:v>
                </c:pt>
                <c:pt idx="27">
                  <c:v>Mar. 2003</c:v>
                </c:pt>
                <c:pt idx="28">
                  <c:v>Apr. 2003</c:v>
                </c:pt>
                <c:pt idx="29">
                  <c:v>May 2003</c:v>
                </c:pt>
                <c:pt idx="30">
                  <c:v>Jun. 2003</c:v>
                </c:pt>
                <c:pt idx="31">
                  <c:v>Jul. 2003</c:v>
                </c:pt>
                <c:pt idx="32">
                  <c:v>Aug. 2003</c:v>
                </c:pt>
                <c:pt idx="33">
                  <c:v>Sep. 2003</c:v>
                </c:pt>
                <c:pt idx="34">
                  <c:v>Oct. 2003</c:v>
                </c:pt>
                <c:pt idx="35">
                  <c:v>Nov. 2003</c:v>
                </c:pt>
                <c:pt idx="36">
                  <c:v>Dec. 2003</c:v>
                </c:pt>
                <c:pt idx="37">
                  <c:v>Jan. 2004</c:v>
                </c:pt>
                <c:pt idx="38">
                  <c:v>Feb. 2004</c:v>
                </c:pt>
                <c:pt idx="39">
                  <c:v>Mar. 2004</c:v>
                </c:pt>
                <c:pt idx="40">
                  <c:v>Apr. 2004</c:v>
                </c:pt>
                <c:pt idx="41">
                  <c:v>May 2004</c:v>
                </c:pt>
                <c:pt idx="42">
                  <c:v>Jun. 2004</c:v>
                </c:pt>
                <c:pt idx="43">
                  <c:v>Jul. 2004</c:v>
                </c:pt>
                <c:pt idx="44">
                  <c:v>Aug. 2004</c:v>
                </c:pt>
                <c:pt idx="45">
                  <c:v>Sep. 2004</c:v>
                </c:pt>
                <c:pt idx="46">
                  <c:v>Oct. 2004</c:v>
                </c:pt>
                <c:pt idx="47">
                  <c:v>Nov. 2004</c:v>
                </c:pt>
                <c:pt idx="48">
                  <c:v>Dec. 2004</c:v>
                </c:pt>
                <c:pt idx="49">
                  <c:v>Jan. 2005</c:v>
                </c:pt>
                <c:pt idx="50">
                  <c:v>Feb. 2005</c:v>
                </c:pt>
                <c:pt idx="51">
                  <c:v>Mar. 2005</c:v>
                </c:pt>
                <c:pt idx="52">
                  <c:v>Apr. 2005</c:v>
                </c:pt>
                <c:pt idx="53">
                  <c:v>May 2005</c:v>
                </c:pt>
                <c:pt idx="54">
                  <c:v>Jun. 2005</c:v>
                </c:pt>
                <c:pt idx="55">
                  <c:v>Jul. 2005</c:v>
                </c:pt>
                <c:pt idx="56">
                  <c:v>Aug. 2005</c:v>
                </c:pt>
                <c:pt idx="57">
                  <c:v>Sep. 2005</c:v>
                </c:pt>
                <c:pt idx="58">
                  <c:v>Oct. 2005</c:v>
                </c:pt>
                <c:pt idx="59">
                  <c:v>Nov. 2005</c:v>
                </c:pt>
                <c:pt idx="60">
                  <c:v>Dec. 2005</c:v>
                </c:pt>
                <c:pt idx="61">
                  <c:v>Jan. 2006</c:v>
                </c:pt>
                <c:pt idx="62">
                  <c:v>Feb. 2006</c:v>
                </c:pt>
                <c:pt idx="63">
                  <c:v>Mar. 2006</c:v>
                </c:pt>
                <c:pt idx="64">
                  <c:v>Apr. 2006</c:v>
                </c:pt>
                <c:pt idx="65">
                  <c:v>May 2006</c:v>
                </c:pt>
                <c:pt idx="66">
                  <c:v>Jun. 2006</c:v>
                </c:pt>
                <c:pt idx="67">
                  <c:v>Jul. 2006</c:v>
                </c:pt>
                <c:pt idx="68">
                  <c:v>Aug. 2006</c:v>
                </c:pt>
                <c:pt idx="69">
                  <c:v>Sep. 2006</c:v>
                </c:pt>
                <c:pt idx="70">
                  <c:v>Oct. 2006</c:v>
                </c:pt>
                <c:pt idx="71">
                  <c:v>Nov. 2006</c:v>
                </c:pt>
                <c:pt idx="72">
                  <c:v>Dec. 2006</c:v>
                </c:pt>
                <c:pt idx="73">
                  <c:v>Jan. 2007</c:v>
                </c:pt>
                <c:pt idx="74">
                  <c:v>Feb. 2007</c:v>
                </c:pt>
                <c:pt idx="75">
                  <c:v>Mar. 2007</c:v>
                </c:pt>
                <c:pt idx="76">
                  <c:v>Apr. 2007</c:v>
                </c:pt>
                <c:pt idx="77">
                  <c:v>May 2007</c:v>
                </c:pt>
                <c:pt idx="78">
                  <c:v>Jun. 2007</c:v>
                </c:pt>
                <c:pt idx="79">
                  <c:v>Jul. 2007</c:v>
                </c:pt>
                <c:pt idx="80">
                  <c:v>Aug. 2007</c:v>
                </c:pt>
                <c:pt idx="81">
                  <c:v>Sep. 2007</c:v>
                </c:pt>
                <c:pt idx="82">
                  <c:v>Oct. 2007</c:v>
                </c:pt>
                <c:pt idx="83">
                  <c:v>Nov. 2007</c:v>
                </c:pt>
                <c:pt idx="84">
                  <c:v>Dec. 2007</c:v>
                </c:pt>
                <c:pt idx="85">
                  <c:v>Jan. 2008</c:v>
                </c:pt>
                <c:pt idx="86">
                  <c:v>Feb. 2008</c:v>
                </c:pt>
                <c:pt idx="87">
                  <c:v>Mar. 2008</c:v>
                </c:pt>
                <c:pt idx="88">
                  <c:v>Apr. 2008</c:v>
                </c:pt>
                <c:pt idx="89">
                  <c:v>May 2008</c:v>
                </c:pt>
                <c:pt idx="90">
                  <c:v>Jun. 2008</c:v>
                </c:pt>
                <c:pt idx="91">
                  <c:v>Jul. 2008</c:v>
                </c:pt>
                <c:pt idx="92">
                  <c:v>Aug. 2008</c:v>
                </c:pt>
                <c:pt idx="93">
                  <c:v>Sep. 2008</c:v>
                </c:pt>
                <c:pt idx="94">
                  <c:v>Oct. 2008</c:v>
                </c:pt>
                <c:pt idx="95">
                  <c:v>Nov. 2008</c:v>
                </c:pt>
                <c:pt idx="96">
                  <c:v>Dec. 2008</c:v>
                </c:pt>
                <c:pt idx="97">
                  <c:v>Jan. 2009</c:v>
                </c:pt>
                <c:pt idx="98">
                  <c:v>Feb. 2009</c:v>
                </c:pt>
                <c:pt idx="99">
                  <c:v>Mar. 2009</c:v>
                </c:pt>
                <c:pt idx="100">
                  <c:v>Apr. 2009</c:v>
                </c:pt>
                <c:pt idx="101">
                  <c:v>May 2009</c:v>
                </c:pt>
                <c:pt idx="102">
                  <c:v>Jun. 2009</c:v>
                </c:pt>
                <c:pt idx="103">
                  <c:v>Jul. 2009</c:v>
                </c:pt>
                <c:pt idx="104">
                  <c:v>Aug. 2009</c:v>
                </c:pt>
                <c:pt idx="105">
                  <c:v>Sep. 2009</c:v>
                </c:pt>
                <c:pt idx="106">
                  <c:v>Oct. 2009</c:v>
                </c:pt>
                <c:pt idx="107">
                  <c:v>Nov. 2009</c:v>
                </c:pt>
                <c:pt idx="108">
                  <c:v>Dec. 2009</c:v>
                </c:pt>
                <c:pt idx="109">
                  <c:v>Jan. 2010</c:v>
                </c:pt>
                <c:pt idx="110">
                  <c:v>Feb. 2010</c:v>
                </c:pt>
                <c:pt idx="111">
                  <c:v>Mar. 2010</c:v>
                </c:pt>
                <c:pt idx="112">
                  <c:v>Apr. 2010</c:v>
                </c:pt>
                <c:pt idx="113">
                  <c:v>May 2010</c:v>
                </c:pt>
                <c:pt idx="114">
                  <c:v>Jun. 2010</c:v>
                </c:pt>
                <c:pt idx="115">
                  <c:v>Jul. 2010</c:v>
                </c:pt>
                <c:pt idx="116">
                  <c:v>Aug. 2010</c:v>
                </c:pt>
                <c:pt idx="117">
                  <c:v>Sep. 2010</c:v>
                </c:pt>
                <c:pt idx="118">
                  <c:v>Oct. 2010</c:v>
                </c:pt>
                <c:pt idx="119">
                  <c:v>Nov. 2010</c:v>
                </c:pt>
                <c:pt idx="120">
                  <c:v>Dec. 2010</c:v>
                </c:pt>
                <c:pt idx="121">
                  <c:v>Jan. 2011</c:v>
                </c:pt>
                <c:pt idx="122">
                  <c:v>Feb. 2011</c:v>
                </c:pt>
                <c:pt idx="123">
                  <c:v>Mar. 2011</c:v>
                </c:pt>
                <c:pt idx="124">
                  <c:v>Apr. 2011</c:v>
                </c:pt>
                <c:pt idx="125">
                  <c:v>May 2011</c:v>
                </c:pt>
                <c:pt idx="126">
                  <c:v>Jun. 2011</c:v>
                </c:pt>
                <c:pt idx="127">
                  <c:v>Jul. 2011</c:v>
                </c:pt>
                <c:pt idx="128">
                  <c:v>Aug. 2011</c:v>
                </c:pt>
                <c:pt idx="129">
                  <c:v>Sep. 2011</c:v>
                </c:pt>
                <c:pt idx="130">
                  <c:v>Oct. 2011</c:v>
                </c:pt>
                <c:pt idx="131">
                  <c:v>Nov. 2011</c:v>
                </c:pt>
                <c:pt idx="132">
                  <c:v>Dec. 2011</c:v>
                </c:pt>
                <c:pt idx="133">
                  <c:v>Jan. 2012</c:v>
                </c:pt>
                <c:pt idx="134">
                  <c:v>Feb. 2012</c:v>
                </c:pt>
                <c:pt idx="135">
                  <c:v>Mar. 2012</c:v>
                </c:pt>
                <c:pt idx="136">
                  <c:v>Apr. 2012</c:v>
                </c:pt>
                <c:pt idx="137">
                  <c:v>May 2012</c:v>
                </c:pt>
                <c:pt idx="138">
                  <c:v>Jun. 2012</c:v>
                </c:pt>
                <c:pt idx="139">
                  <c:v>Jul. 2012</c:v>
                </c:pt>
                <c:pt idx="140">
                  <c:v>Aug. 2012</c:v>
                </c:pt>
                <c:pt idx="141">
                  <c:v>Sep. 2012</c:v>
                </c:pt>
                <c:pt idx="142">
                  <c:v>Oct. 2012</c:v>
                </c:pt>
                <c:pt idx="143">
                  <c:v>Nov. 2012</c:v>
                </c:pt>
                <c:pt idx="144">
                  <c:v>Dec. 2012</c:v>
                </c:pt>
                <c:pt idx="145">
                  <c:v>Jan. 2013</c:v>
                </c:pt>
                <c:pt idx="146">
                  <c:v>Feb. 2013</c:v>
                </c:pt>
                <c:pt idx="147">
                  <c:v>Mar. 2013</c:v>
                </c:pt>
                <c:pt idx="148">
                  <c:v>Apr. 2013</c:v>
                </c:pt>
                <c:pt idx="149">
                  <c:v>May 2013</c:v>
                </c:pt>
                <c:pt idx="150">
                  <c:v>Jun. 2013</c:v>
                </c:pt>
                <c:pt idx="151">
                  <c:v>Jul. 2013</c:v>
                </c:pt>
                <c:pt idx="152">
                  <c:v>Aug. 2013</c:v>
                </c:pt>
                <c:pt idx="153">
                  <c:v>Sep. 2013</c:v>
                </c:pt>
                <c:pt idx="154">
                  <c:v>Oct. 2013</c:v>
                </c:pt>
                <c:pt idx="155">
                  <c:v>Nov. 2013</c:v>
                </c:pt>
                <c:pt idx="156">
                  <c:v>Dec. 2013</c:v>
                </c:pt>
                <c:pt idx="157">
                  <c:v>Jan. 2014</c:v>
                </c:pt>
                <c:pt idx="158">
                  <c:v>Feb. 2014</c:v>
                </c:pt>
                <c:pt idx="159">
                  <c:v>Mar. 2014</c:v>
                </c:pt>
                <c:pt idx="160">
                  <c:v>Apr. 2014</c:v>
                </c:pt>
                <c:pt idx="161">
                  <c:v>May 2014</c:v>
                </c:pt>
                <c:pt idx="162">
                  <c:v>Jun. 2014</c:v>
                </c:pt>
                <c:pt idx="163">
                  <c:v>Jul. 2014</c:v>
                </c:pt>
                <c:pt idx="164">
                  <c:v>Aug. 2014</c:v>
                </c:pt>
                <c:pt idx="165">
                  <c:v>Sep. 2014</c:v>
                </c:pt>
                <c:pt idx="166">
                  <c:v>Oct. 2014</c:v>
                </c:pt>
                <c:pt idx="167">
                  <c:v>Nov. 2014</c:v>
                </c:pt>
                <c:pt idx="168">
                  <c:v>Dec. 2014</c:v>
                </c:pt>
                <c:pt idx="169">
                  <c:v>Jan. 2015</c:v>
                </c:pt>
                <c:pt idx="170">
                  <c:v>Feb. 2015</c:v>
                </c:pt>
                <c:pt idx="171">
                  <c:v>Mar. 2015</c:v>
                </c:pt>
                <c:pt idx="172">
                  <c:v>Apr. 2015</c:v>
                </c:pt>
                <c:pt idx="173">
                  <c:v>May 2015</c:v>
                </c:pt>
                <c:pt idx="174">
                  <c:v>Jun. 2015</c:v>
                </c:pt>
                <c:pt idx="175">
                  <c:v>Jul. 2015</c:v>
                </c:pt>
                <c:pt idx="176">
                  <c:v>Aug. 2015</c:v>
                </c:pt>
                <c:pt idx="177">
                  <c:v>Sep. 2015</c:v>
                </c:pt>
                <c:pt idx="178">
                  <c:v>Oct. 2015</c:v>
                </c:pt>
                <c:pt idx="179">
                  <c:v>Nov. 2015</c:v>
                </c:pt>
                <c:pt idx="180">
                  <c:v>Dec. 2015</c:v>
                </c:pt>
                <c:pt idx="181">
                  <c:v>Jan. 2016</c:v>
                </c:pt>
                <c:pt idx="182">
                  <c:v>Feb. 2016</c:v>
                </c:pt>
                <c:pt idx="183">
                  <c:v>Mar. 2016</c:v>
                </c:pt>
                <c:pt idx="184">
                  <c:v>Apr. 2016</c:v>
                </c:pt>
                <c:pt idx="185">
                  <c:v>May 2016</c:v>
                </c:pt>
                <c:pt idx="186">
                  <c:v>Jun. 2016</c:v>
                </c:pt>
                <c:pt idx="187">
                  <c:v>Jul. 2016</c:v>
                </c:pt>
                <c:pt idx="188">
                  <c:v>Aug. 2016</c:v>
                </c:pt>
                <c:pt idx="189">
                  <c:v>Sep. 2016</c:v>
                </c:pt>
                <c:pt idx="190">
                  <c:v>Oct. 2016</c:v>
                </c:pt>
                <c:pt idx="191">
                  <c:v>Nov. 2016</c:v>
                </c:pt>
                <c:pt idx="192">
                  <c:v>Dec. 2016</c:v>
                </c:pt>
                <c:pt idx="193">
                  <c:v>Jan. 2017</c:v>
                </c:pt>
                <c:pt idx="194">
                  <c:v>Feb. 2017</c:v>
                </c:pt>
                <c:pt idx="195">
                  <c:v>Mar. 2017</c:v>
                </c:pt>
                <c:pt idx="196">
                  <c:v>Apr. 2017</c:v>
                </c:pt>
                <c:pt idx="197">
                  <c:v>May 2017</c:v>
                </c:pt>
                <c:pt idx="198">
                  <c:v>Jun. 2017</c:v>
                </c:pt>
                <c:pt idx="199">
                  <c:v>Jul. 2017</c:v>
                </c:pt>
                <c:pt idx="200">
                  <c:v>Aug. 2017</c:v>
                </c:pt>
                <c:pt idx="201">
                  <c:v>Sep. 2017</c:v>
                </c:pt>
                <c:pt idx="202">
                  <c:v>Oct. 2017</c:v>
                </c:pt>
                <c:pt idx="203">
                  <c:v>Nov. 2017</c:v>
                </c:pt>
                <c:pt idx="204">
                  <c:v>Dec. 2017</c:v>
                </c:pt>
                <c:pt idx="205">
                  <c:v>Jan. 2018</c:v>
                </c:pt>
                <c:pt idx="206">
                  <c:v>Feb. 2018</c:v>
                </c:pt>
                <c:pt idx="207">
                  <c:v>Mar. 2018</c:v>
                </c:pt>
                <c:pt idx="208">
                  <c:v>Apr. 2018</c:v>
                </c:pt>
                <c:pt idx="209">
                  <c:v>May 2018</c:v>
                </c:pt>
                <c:pt idx="210">
                  <c:v>Jun. 2018</c:v>
                </c:pt>
                <c:pt idx="211">
                  <c:v>Jul. 2018</c:v>
                </c:pt>
                <c:pt idx="212">
                  <c:v>Aug. 2018</c:v>
                </c:pt>
                <c:pt idx="213">
                  <c:v>Sep. 2018</c:v>
                </c:pt>
                <c:pt idx="214">
                  <c:v>Oct. 2018</c:v>
                </c:pt>
                <c:pt idx="215">
                  <c:v>Nov. 2018</c:v>
                </c:pt>
                <c:pt idx="216">
                  <c:v>Dec. 2018</c:v>
                </c:pt>
                <c:pt idx="217">
                  <c:v>Jan. 2019</c:v>
                </c:pt>
                <c:pt idx="218">
                  <c:v>Feb. 2019</c:v>
                </c:pt>
                <c:pt idx="219">
                  <c:v>Mar. 2019</c:v>
                </c:pt>
                <c:pt idx="220">
                  <c:v>Apr. 2019</c:v>
                </c:pt>
                <c:pt idx="221">
                  <c:v>May 2019</c:v>
                </c:pt>
                <c:pt idx="222">
                  <c:v>Jun. 2019</c:v>
                </c:pt>
                <c:pt idx="223">
                  <c:v>Jul. 2019</c:v>
                </c:pt>
                <c:pt idx="224">
                  <c:v>Aug. 2019</c:v>
                </c:pt>
                <c:pt idx="225">
                  <c:v>Sep. 2019</c:v>
                </c:pt>
                <c:pt idx="226">
                  <c:v>Oct. 2019</c:v>
                </c:pt>
                <c:pt idx="227">
                  <c:v>Nov. 2019</c:v>
                </c:pt>
                <c:pt idx="228">
                  <c:v>Dec. 2019</c:v>
                </c:pt>
                <c:pt idx="229">
                  <c:v>Jan. 2020</c:v>
                </c:pt>
                <c:pt idx="230">
                  <c:v>Feb. 2020</c:v>
                </c:pt>
                <c:pt idx="231">
                  <c:v>Mar. 2020</c:v>
                </c:pt>
                <c:pt idx="232">
                  <c:v>Apr. 2020</c:v>
                </c:pt>
                <c:pt idx="233">
                  <c:v>May 2020</c:v>
                </c:pt>
                <c:pt idx="234">
                  <c:v>Jun. 2020</c:v>
                </c:pt>
                <c:pt idx="235">
                  <c:v>Jul. 2020</c:v>
                </c:pt>
                <c:pt idx="236">
                  <c:v>Aug. 2020</c:v>
                </c:pt>
                <c:pt idx="237">
                  <c:v>Sep. 2020</c:v>
                </c:pt>
                <c:pt idx="238">
                  <c:v>Oct. 2020</c:v>
                </c:pt>
                <c:pt idx="239">
                  <c:v>Nov. 2020</c:v>
                </c:pt>
                <c:pt idx="240">
                  <c:v>Dec. 2020</c:v>
                </c:pt>
                <c:pt idx="241">
                  <c:v>Jan. 2021</c:v>
                </c:pt>
                <c:pt idx="242">
                  <c:v>Feb. 2021</c:v>
                </c:pt>
                <c:pt idx="243">
                  <c:v>Mar. 2021</c:v>
                </c:pt>
                <c:pt idx="244">
                  <c:v>Apr. 2021</c:v>
                </c:pt>
                <c:pt idx="245">
                  <c:v>May 2021</c:v>
                </c:pt>
                <c:pt idx="246">
                  <c:v>Jun. 2021</c:v>
                </c:pt>
                <c:pt idx="247">
                  <c:v>Jul. 2021</c:v>
                </c:pt>
                <c:pt idx="248">
                  <c:v>Aug. 2021</c:v>
                </c:pt>
                <c:pt idx="249">
                  <c:v>Sep. 2021</c:v>
                </c:pt>
                <c:pt idx="250">
                  <c:v>Oct. 2021</c:v>
                </c:pt>
                <c:pt idx="251">
                  <c:v>Nov. 2021</c:v>
                </c:pt>
                <c:pt idx="252">
                  <c:v>Dec. 2021</c:v>
                </c:pt>
                <c:pt idx="253">
                  <c:v>Jan. 2022</c:v>
                </c:pt>
                <c:pt idx="254">
                  <c:v>Feb. 2022</c:v>
                </c:pt>
                <c:pt idx="255">
                  <c:v>Mar. 2022</c:v>
                </c:pt>
                <c:pt idx="256">
                  <c:v>Apr. 2022</c:v>
                </c:pt>
                <c:pt idx="257">
                  <c:v>May 2022</c:v>
                </c:pt>
                <c:pt idx="258">
                  <c:v>Jun. 2022</c:v>
                </c:pt>
                <c:pt idx="259">
                  <c:v>Jul. 2022</c:v>
                </c:pt>
                <c:pt idx="260">
                  <c:v>Aug. 2022</c:v>
                </c:pt>
                <c:pt idx="261">
                  <c:v>Sep. 2022</c:v>
                </c:pt>
                <c:pt idx="262">
                  <c:v>Oct. 2022</c:v>
                </c:pt>
                <c:pt idx="263">
                  <c:v>Nov. 2022</c:v>
                </c:pt>
              </c:strCache>
            </c:strRef>
          </c:cat>
          <c:val>
            <c:numRef>
              <c:f>'Jobseeekers per openings'!$B$1:$B$264</c:f>
              <c:numCache>
                <c:formatCode>#0.0</c:formatCode>
                <c:ptCount val="264"/>
                <c:pt idx="0" formatCode="General">
                  <c:v>1.2</c:v>
                </c:pt>
                <c:pt idx="1">
                  <c:v>1.4</c:v>
                </c:pt>
                <c:pt idx="2">
                  <c:v>1.5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2.2000000000000002</c:v>
                </c:pt>
                <c:pt idx="8">
                  <c:v>2.4</c:v>
                </c:pt>
                <c:pt idx="9">
                  <c:v>2.5</c:v>
                </c:pt>
                <c:pt idx="10">
                  <c:v>2.5</c:v>
                </c:pt>
                <c:pt idx="11">
                  <c:v>3</c:v>
                </c:pt>
                <c:pt idx="12">
                  <c:v>3</c:v>
                </c:pt>
                <c:pt idx="13">
                  <c:v>3.3</c:v>
                </c:pt>
                <c:pt idx="14">
                  <c:v>3.4</c:v>
                </c:pt>
                <c:pt idx="15">
                  <c:v>3.1</c:v>
                </c:pt>
                <c:pt idx="16">
                  <c:v>3.3</c:v>
                </c:pt>
                <c:pt idx="17">
                  <c:v>3</c:v>
                </c:pt>
                <c:pt idx="18">
                  <c:v>3.4</c:v>
                </c:pt>
                <c:pt idx="19">
                  <c:v>3.1</c:v>
                </c:pt>
                <c:pt idx="20">
                  <c:v>3</c:v>
                </c:pt>
                <c:pt idx="21">
                  <c:v>3.2</c:v>
                </c:pt>
                <c:pt idx="22">
                  <c:v>3.2</c:v>
                </c:pt>
                <c:pt idx="23">
                  <c:v>3.4</c:v>
                </c:pt>
                <c:pt idx="24">
                  <c:v>3.4</c:v>
                </c:pt>
                <c:pt idx="25">
                  <c:v>3.3</c:v>
                </c:pt>
                <c:pt idx="26">
                  <c:v>3.6</c:v>
                </c:pt>
                <c:pt idx="27">
                  <c:v>3.8</c:v>
                </c:pt>
                <c:pt idx="28">
                  <c:v>4.3</c:v>
                </c:pt>
                <c:pt idx="29">
                  <c:v>4.3</c:v>
                </c:pt>
                <c:pt idx="30">
                  <c:v>4.3</c:v>
                </c:pt>
                <c:pt idx="31">
                  <c:v>4.9000000000000004</c:v>
                </c:pt>
                <c:pt idx="32">
                  <c:v>3.8</c:v>
                </c:pt>
                <c:pt idx="33">
                  <c:v>4.4000000000000004</c:v>
                </c:pt>
                <c:pt idx="34">
                  <c:v>4</c:v>
                </c:pt>
                <c:pt idx="35">
                  <c:v>3.9</c:v>
                </c:pt>
                <c:pt idx="36">
                  <c:v>3.8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3</c:v>
                </c:pt>
                <c:pt idx="41">
                  <c:v>3.7</c:v>
                </c:pt>
                <c:pt idx="42">
                  <c:v>4.0999999999999996</c:v>
                </c:pt>
                <c:pt idx="43">
                  <c:v>3.8</c:v>
                </c:pt>
                <c:pt idx="44">
                  <c:v>4.0999999999999996</c:v>
                </c:pt>
                <c:pt idx="45">
                  <c:v>3.7</c:v>
                </c:pt>
                <c:pt idx="46">
                  <c:v>3.9</c:v>
                </c:pt>
                <c:pt idx="47">
                  <c:v>4.5999999999999996</c:v>
                </c:pt>
                <c:pt idx="48">
                  <c:v>3.2</c:v>
                </c:pt>
                <c:pt idx="49">
                  <c:v>3.6</c:v>
                </c:pt>
                <c:pt idx="50">
                  <c:v>3.6</c:v>
                </c:pt>
                <c:pt idx="51">
                  <c:v>3.4</c:v>
                </c:pt>
                <c:pt idx="52">
                  <c:v>3.3</c:v>
                </c:pt>
                <c:pt idx="53">
                  <c:v>3.3</c:v>
                </c:pt>
                <c:pt idx="54">
                  <c:v>3.1</c:v>
                </c:pt>
                <c:pt idx="55">
                  <c:v>3.1</c:v>
                </c:pt>
                <c:pt idx="56">
                  <c:v>3.2</c:v>
                </c:pt>
                <c:pt idx="57">
                  <c:v>3</c:v>
                </c:pt>
                <c:pt idx="58">
                  <c:v>3.1</c:v>
                </c:pt>
                <c:pt idx="59">
                  <c:v>2.9</c:v>
                </c:pt>
                <c:pt idx="60">
                  <c:v>3.1</c:v>
                </c:pt>
                <c:pt idx="61">
                  <c:v>3.1</c:v>
                </c:pt>
                <c:pt idx="62">
                  <c:v>3.1</c:v>
                </c:pt>
                <c:pt idx="63">
                  <c:v>3.2</c:v>
                </c:pt>
                <c:pt idx="64">
                  <c:v>2.9</c:v>
                </c:pt>
                <c:pt idx="65">
                  <c:v>3</c:v>
                </c:pt>
                <c:pt idx="66">
                  <c:v>2.8</c:v>
                </c:pt>
                <c:pt idx="67">
                  <c:v>3.4</c:v>
                </c:pt>
                <c:pt idx="68">
                  <c:v>2.8</c:v>
                </c:pt>
                <c:pt idx="69">
                  <c:v>3.2</c:v>
                </c:pt>
                <c:pt idx="70">
                  <c:v>2.9</c:v>
                </c:pt>
                <c:pt idx="71">
                  <c:v>3.4</c:v>
                </c:pt>
                <c:pt idx="72">
                  <c:v>2.7</c:v>
                </c:pt>
                <c:pt idx="73">
                  <c:v>3</c:v>
                </c:pt>
                <c:pt idx="74">
                  <c:v>3.2</c:v>
                </c:pt>
                <c:pt idx="75">
                  <c:v>3</c:v>
                </c:pt>
                <c:pt idx="76">
                  <c:v>3.6</c:v>
                </c:pt>
                <c:pt idx="77">
                  <c:v>3.7</c:v>
                </c:pt>
                <c:pt idx="78">
                  <c:v>3.2</c:v>
                </c:pt>
                <c:pt idx="79">
                  <c:v>3.5</c:v>
                </c:pt>
                <c:pt idx="80">
                  <c:v>3.9</c:v>
                </c:pt>
                <c:pt idx="81">
                  <c:v>3.9</c:v>
                </c:pt>
                <c:pt idx="82">
                  <c:v>3</c:v>
                </c:pt>
                <c:pt idx="83">
                  <c:v>3.6</c:v>
                </c:pt>
                <c:pt idx="84">
                  <c:v>3.6</c:v>
                </c:pt>
                <c:pt idx="85">
                  <c:v>3.7</c:v>
                </c:pt>
                <c:pt idx="86">
                  <c:v>3.6</c:v>
                </c:pt>
                <c:pt idx="87">
                  <c:v>3.4</c:v>
                </c:pt>
                <c:pt idx="88">
                  <c:v>3.7</c:v>
                </c:pt>
                <c:pt idx="89">
                  <c:v>3.1</c:v>
                </c:pt>
                <c:pt idx="90">
                  <c:v>4.0999999999999996</c:v>
                </c:pt>
                <c:pt idx="91">
                  <c:v>4.5999999999999996</c:v>
                </c:pt>
                <c:pt idx="92">
                  <c:v>4.8</c:v>
                </c:pt>
                <c:pt idx="93">
                  <c:v>4.9000000000000004</c:v>
                </c:pt>
                <c:pt idx="94">
                  <c:v>6</c:v>
                </c:pt>
                <c:pt idx="95">
                  <c:v>5.3</c:v>
                </c:pt>
                <c:pt idx="96">
                  <c:v>6.7</c:v>
                </c:pt>
                <c:pt idx="97">
                  <c:v>8</c:v>
                </c:pt>
                <c:pt idx="98">
                  <c:v>6.1</c:v>
                </c:pt>
                <c:pt idx="99">
                  <c:v>11.1</c:v>
                </c:pt>
                <c:pt idx="100">
                  <c:v>10.4</c:v>
                </c:pt>
                <c:pt idx="101">
                  <c:v>10.9</c:v>
                </c:pt>
                <c:pt idx="102">
                  <c:v>13.2</c:v>
                </c:pt>
                <c:pt idx="103">
                  <c:v>13.1</c:v>
                </c:pt>
                <c:pt idx="104">
                  <c:v>11.4</c:v>
                </c:pt>
                <c:pt idx="105">
                  <c:v>11.4</c:v>
                </c:pt>
                <c:pt idx="106">
                  <c:v>11.6</c:v>
                </c:pt>
                <c:pt idx="107">
                  <c:v>10.199999999999999</c:v>
                </c:pt>
                <c:pt idx="108">
                  <c:v>11.4</c:v>
                </c:pt>
                <c:pt idx="109">
                  <c:v>10.199999999999999</c:v>
                </c:pt>
                <c:pt idx="110">
                  <c:v>9.1</c:v>
                </c:pt>
                <c:pt idx="111">
                  <c:v>10</c:v>
                </c:pt>
                <c:pt idx="112">
                  <c:v>7.8</c:v>
                </c:pt>
                <c:pt idx="113">
                  <c:v>8.1</c:v>
                </c:pt>
                <c:pt idx="114">
                  <c:v>8.6999999999999993</c:v>
                </c:pt>
                <c:pt idx="115">
                  <c:v>6.5</c:v>
                </c:pt>
                <c:pt idx="116">
                  <c:v>7.2</c:v>
                </c:pt>
                <c:pt idx="117">
                  <c:v>6.5</c:v>
                </c:pt>
                <c:pt idx="118">
                  <c:v>6.4</c:v>
                </c:pt>
                <c:pt idx="119">
                  <c:v>6.6</c:v>
                </c:pt>
                <c:pt idx="120">
                  <c:v>5.9</c:v>
                </c:pt>
                <c:pt idx="121">
                  <c:v>5.2</c:v>
                </c:pt>
                <c:pt idx="122">
                  <c:v>5</c:v>
                </c:pt>
                <c:pt idx="123">
                  <c:v>4.7</c:v>
                </c:pt>
                <c:pt idx="124">
                  <c:v>5.0999999999999996</c:v>
                </c:pt>
                <c:pt idx="125">
                  <c:v>4.7</c:v>
                </c:pt>
                <c:pt idx="126">
                  <c:v>4.4000000000000004</c:v>
                </c:pt>
                <c:pt idx="127">
                  <c:v>4.3</c:v>
                </c:pt>
                <c:pt idx="128">
                  <c:v>4.7</c:v>
                </c:pt>
                <c:pt idx="129">
                  <c:v>4.4000000000000004</c:v>
                </c:pt>
                <c:pt idx="130">
                  <c:v>4.0999999999999996</c:v>
                </c:pt>
                <c:pt idx="131">
                  <c:v>4.5</c:v>
                </c:pt>
                <c:pt idx="132">
                  <c:v>4</c:v>
                </c:pt>
                <c:pt idx="133">
                  <c:v>3.6</c:v>
                </c:pt>
                <c:pt idx="134">
                  <c:v>3.8</c:v>
                </c:pt>
                <c:pt idx="135">
                  <c:v>3.2</c:v>
                </c:pt>
                <c:pt idx="136">
                  <c:v>3.6</c:v>
                </c:pt>
                <c:pt idx="137">
                  <c:v>3.7</c:v>
                </c:pt>
                <c:pt idx="138">
                  <c:v>3.4</c:v>
                </c:pt>
                <c:pt idx="139">
                  <c:v>3.8</c:v>
                </c:pt>
                <c:pt idx="140">
                  <c:v>3.9</c:v>
                </c:pt>
                <c:pt idx="141">
                  <c:v>3.8</c:v>
                </c:pt>
                <c:pt idx="142">
                  <c:v>4.3</c:v>
                </c:pt>
                <c:pt idx="143">
                  <c:v>3.4</c:v>
                </c:pt>
                <c:pt idx="144">
                  <c:v>3</c:v>
                </c:pt>
                <c:pt idx="145">
                  <c:v>4</c:v>
                </c:pt>
                <c:pt idx="146">
                  <c:v>3.7</c:v>
                </c:pt>
                <c:pt idx="147">
                  <c:v>3.7</c:v>
                </c:pt>
                <c:pt idx="148">
                  <c:v>3.7</c:v>
                </c:pt>
                <c:pt idx="149">
                  <c:v>3.5</c:v>
                </c:pt>
                <c:pt idx="150">
                  <c:v>3.3</c:v>
                </c:pt>
                <c:pt idx="151">
                  <c:v>3.7</c:v>
                </c:pt>
                <c:pt idx="152">
                  <c:v>3.8</c:v>
                </c:pt>
                <c:pt idx="153">
                  <c:v>3.7</c:v>
                </c:pt>
                <c:pt idx="154">
                  <c:v>3.4</c:v>
                </c:pt>
                <c:pt idx="155">
                  <c:v>3.4</c:v>
                </c:pt>
                <c:pt idx="156">
                  <c:v>3</c:v>
                </c:pt>
                <c:pt idx="157">
                  <c:v>4</c:v>
                </c:pt>
                <c:pt idx="158">
                  <c:v>3.4</c:v>
                </c:pt>
                <c:pt idx="159">
                  <c:v>3.2</c:v>
                </c:pt>
                <c:pt idx="160">
                  <c:v>3</c:v>
                </c:pt>
                <c:pt idx="161">
                  <c:v>2.8</c:v>
                </c:pt>
                <c:pt idx="162">
                  <c:v>2.7</c:v>
                </c:pt>
                <c:pt idx="163">
                  <c:v>2.6</c:v>
                </c:pt>
                <c:pt idx="164">
                  <c:v>2.4</c:v>
                </c:pt>
                <c:pt idx="165">
                  <c:v>2.2999999999999998</c:v>
                </c:pt>
                <c:pt idx="166">
                  <c:v>2.2000000000000002</c:v>
                </c:pt>
                <c:pt idx="167">
                  <c:v>2.2999999999999998</c:v>
                </c:pt>
                <c:pt idx="168">
                  <c:v>2</c:v>
                </c:pt>
                <c:pt idx="169">
                  <c:v>1.7</c:v>
                </c:pt>
                <c:pt idx="170">
                  <c:v>1.7</c:v>
                </c:pt>
                <c:pt idx="171">
                  <c:v>2</c:v>
                </c:pt>
                <c:pt idx="172">
                  <c:v>1.8</c:v>
                </c:pt>
                <c:pt idx="173">
                  <c:v>1.7</c:v>
                </c:pt>
                <c:pt idx="174">
                  <c:v>1.7</c:v>
                </c:pt>
                <c:pt idx="175">
                  <c:v>1.5</c:v>
                </c:pt>
                <c:pt idx="176">
                  <c:v>1.5</c:v>
                </c:pt>
                <c:pt idx="177">
                  <c:v>1.5</c:v>
                </c:pt>
                <c:pt idx="178">
                  <c:v>1.5</c:v>
                </c:pt>
                <c:pt idx="179">
                  <c:v>1.5</c:v>
                </c:pt>
                <c:pt idx="180">
                  <c:v>1.5</c:v>
                </c:pt>
                <c:pt idx="181">
                  <c:v>1.5</c:v>
                </c:pt>
                <c:pt idx="182">
                  <c:v>1.4</c:v>
                </c:pt>
                <c:pt idx="183">
                  <c:v>1.5</c:v>
                </c:pt>
                <c:pt idx="184">
                  <c:v>1.4</c:v>
                </c:pt>
                <c:pt idx="185">
                  <c:v>1.4</c:v>
                </c:pt>
                <c:pt idx="186">
                  <c:v>1.3</c:v>
                </c:pt>
                <c:pt idx="187">
                  <c:v>1.3</c:v>
                </c:pt>
                <c:pt idx="188">
                  <c:v>1.5</c:v>
                </c:pt>
                <c:pt idx="189">
                  <c:v>1.5</c:v>
                </c:pt>
                <c:pt idx="190">
                  <c:v>1.4</c:v>
                </c:pt>
                <c:pt idx="191">
                  <c:v>1.2</c:v>
                </c:pt>
                <c:pt idx="192">
                  <c:v>1.3</c:v>
                </c:pt>
                <c:pt idx="193">
                  <c:v>1.2</c:v>
                </c:pt>
                <c:pt idx="194">
                  <c:v>1.2</c:v>
                </c:pt>
                <c:pt idx="195">
                  <c:v>1.1000000000000001</c:v>
                </c:pt>
                <c:pt idx="196">
                  <c:v>1.1000000000000001</c:v>
                </c:pt>
                <c:pt idx="197">
                  <c:v>1.1000000000000001</c:v>
                </c:pt>
                <c:pt idx="198">
                  <c:v>1</c:v>
                </c:pt>
                <c:pt idx="199">
                  <c:v>1.2</c:v>
                </c:pt>
                <c:pt idx="200">
                  <c:v>1</c:v>
                </c:pt>
                <c:pt idx="201">
                  <c:v>1.1000000000000001</c:v>
                </c:pt>
                <c:pt idx="202">
                  <c:v>1.1000000000000001</c:v>
                </c:pt>
                <c:pt idx="203">
                  <c:v>1</c:v>
                </c:pt>
                <c:pt idx="204">
                  <c:v>1</c:v>
                </c:pt>
                <c:pt idx="205">
                  <c:v>1</c:v>
                </c:pt>
                <c:pt idx="206">
                  <c:v>1</c:v>
                </c:pt>
                <c:pt idx="207">
                  <c:v>1</c:v>
                </c:pt>
                <c:pt idx="208">
                  <c:v>0.9</c:v>
                </c:pt>
                <c:pt idx="209">
                  <c:v>0.9</c:v>
                </c:pt>
                <c:pt idx="210">
                  <c:v>0.9</c:v>
                </c:pt>
                <c:pt idx="211">
                  <c:v>0.8</c:v>
                </c:pt>
                <c:pt idx="212">
                  <c:v>0.8</c:v>
                </c:pt>
                <c:pt idx="213">
                  <c:v>0.9</c:v>
                </c:pt>
                <c:pt idx="214">
                  <c:v>0.9</c:v>
                </c:pt>
                <c:pt idx="215">
                  <c:v>1</c:v>
                </c:pt>
                <c:pt idx="216">
                  <c:v>0.9</c:v>
                </c:pt>
                <c:pt idx="217">
                  <c:v>0.9</c:v>
                </c:pt>
                <c:pt idx="218">
                  <c:v>1</c:v>
                </c:pt>
                <c:pt idx="219">
                  <c:v>0.9</c:v>
                </c:pt>
                <c:pt idx="220">
                  <c:v>0.9</c:v>
                </c:pt>
                <c:pt idx="221">
                  <c:v>0.9</c:v>
                </c:pt>
                <c:pt idx="222">
                  <c:v>0.9</c:v>
                </c:pt>
                <c:pt idx="223">
                  <c:v>1</c:v>
                </c:pt>
                <c:pt idx="224">
                  <c:v>1</c:v>
                </c:pt>
                <c:pt idx="225">
                  <c:v>1</c:v>
                </c:pt>
                <c:pt idx="226">
                  <c:v>0.8</c:v>
                </c:pt>
                <c:pt idx="227">
                  <c:v>0.9</c:v>
                </c:pt>
                <c:pt idx="228">
                  <c:v>1</c:v>
                </c:pt>
                <c:pt idx="229">
                  <c:v>0.9</c:v>
                </c:pt>
                <c:pt idx="230">
                  <c:v>0.9</c:v>
                </c:pt>
                <c:pt idx="231">
                  <c:v>1.2</c:v>
                </c:pt>
                <c:pt idx="232">
                  <c:v>10.6</c:v>
                </c:pt>
                <c:pt idx="233">
                  <c:v>7.3</c:v>
                </c:pt>
                <c:pt idx="234">
                  <c:v>3.4</c:v>
                </c:pt>
                <c:pt idx="235">
                  <c:v>2.8</c:v>
                </c:pt>
                <c:pt idx="236">
                  <c:v>2.2000000000000002</c:v>
                </c:pt>
                <c:pt idx="237">
                  <c:v>2.1</c:v>
                </c:pt>
                <c:pt idx="238">
                  <c:v>1.9</c:v>
                </c:pt>
                <c:pt idx="239">
                  <c:v>1.6</c:v>
                </c:pt>
                <c:pt idx="240">
                  <c:v>1.5</c:v>
                </c:pt>
                <c:pt idx="241">
                  <c:v>1.1000000000000001</c:v>
                </c:pt>
                <c:pt idx="242">
                  <c:v>1</c:v>
                </c:pt>
                <c:pt idx="243">
                  <c:v>1.1000000000000001</c:v>
                </c:pt>
                <c:pt idx="244">
                  <c:v>0.9</c:v>
                </c:pt>
                <c:pt idx="245">
                  <c:v>0.9</c:v>
                </c:pt>
                <c:pt idx="246">
                  <c:v>0.9</c:v>
                </c:pt>
                <c:pt idx="247">
                  <c:v>0.8</c:v>
                </c:pt>
                <c:pt idx="248">
                  <c:v>0.8</c:v>
                </c:pt>
                <c:pt idx="249">
                  <c:v>0.7</c:v>
                </c:pt>
                <c:pt idx="250">
                  <c:v>0.7</c:v>
                </c:pt>
                <c:pt idx="251">
                  <c:v>0.7</c:v>
                </c:pt>
                <c:pt idx="252">
                  <c:v>0.7</c:v>
                </c:pt>
                <c:pt idx="253">
                  <c:v>0.7</c:v>
                </c:pt>
                <c:pt idx="254">
                  <c:v>0.6</c:v>
                </c:pt>
                <c:pt idx="255">
                  <c:v>0.6</c:v>
                </c:pt>
                <c:pt idx="256">
                  <c:v>0.6</c:v>
                </c:pt>
                <c:pt idx="257">
                  <c:v>0.6</c:v>
                </c:pt>
                <c:pt idx="258">
                  <c:v>0.7</c:v>
                </c:pt>
                <c:pt idx="259">
                  <c:v>0.6</c:v>
                </c:pt>
                <c:pt idx="260">
                  <c:v>0.7</c:v>
                </c:pt>
                <c:pt idx="261">
                  <c:v>0.6</c:v>
                </c:pt>
                <c:pt idx="262">
                  <c:v>0.7</c:v>
                </c:pt>
                <c:pt idx="263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59-4799-928A-8D3D8ECFF1C7}"/>
            </c:ext>
          </c:extLst>
        </c:ser>
        <c:ser>
          <c:idx val="1"/>
          <c:order val="1"/>
          <c:spPr>
            <a:solidFill>
              <a:srgbClr val="C00000"/>
            </a:solidFill>
            <a:ln>
              <a:noFill/>
            </a:ln>
            <a:effectLst/>
          </c:spPr>
          <c:cat>
            <c:strRef>
              <c:f>'Jobseeekers per openings'!$A$1:$A$264</c:f>
              <c:strCache>
                <c:ptCount val="264"/>
                <c:pt idx="0">
                  <c:v>Dec. 2000</c:v>
                </c:pt>
                <c:pt idx="1">
                  <c:v>Jan. 2001</c:v>
                </c:pt>
                <c:pt idx="2">
                  <c:v>Feb. 2001</c:v>
                </c:pt>
                <c:pt idx="3">
                  <c:v>Mar. 2001</c:v>
                </c:pt>
                <c:pt idx="4">
                  <c:v>Apr. 2001</c:v>
                </c:pt>
                <c:pt idx="5">
                  <c:v>May 2001</c:v>
                </c:pt>
                <c:pt idx="6">
                  <c:v>Jun. 2001</c:v>
                </c:pt>
                <c:pt idx="7">
                  <c:v>Jul. 2001</c:v>
                </c:pt>
                <c:pt idx="8">
                  <c:v>Aug. 2001</c:v>
                </c:pt>
                <c:pt idx="9">
                  <c:v>Sep. 2001</c:v>
                </c:pt>
                <c:pt idx="10">
                  <c:v>Oct. 2001</c:v>
                </c:pt>
                <c:pt idx="11">
                  <c:v>Nov. 2001</c:v>
                </c:pt>
                <c:pt idx="12">
                  <c:v>Dec. 2001</c:v>
                </c:pt>
                <c:pt idx="13">
                  <c:v>Jan. 2002</c:v>
                </c:pt>
                <c:pt idx="14">
                  <c:v>Feb. 2002</c:v>
                </c:pt>
                <c:pt idx="15">
                  <c:v>Mar. 2002</c:v>
                </c:pt>
                <c:pt idx="16">
                  <c:v>Apr. 2002</c:v>
                </c:pt>
                <c:pt idx="17">
                  <c:v>May 2002</c:v>
                </c:pt>
                <c:pt idx="18">
                  <c:v>Jun. 2002</c:v>
                </c:pt>
                <c:pt idx="19">
                  <c:v>Jul. 2002</c:v>
                </c:pt>
                <c:pt idx="20">
                  <c:v>Aug. 2002</c:v>
                </c:pt>
                <c:pt idx="21">
                  <c:v>Sep. 2002</c:v>
                </c:pt>
                <c:pt idx="22">
                  <c:v>Oct. 2002</c:v>
                </c:pt>
                <c:pt idx="23">
                  <c:v>Nov. 2002</c:v>
                </c:pt>
                <c:pt idx="24">
                  <c:v>Dec. 2002</c:v>
                </c:pt>
                <c:pt idx="25">
                  <c:v>Jan. 2003</c:v>
                </c:pt>
                <c:pt idx="26">
                  <c:v>Feb. 2003</c:v>
                </c:pt>
                <c:pt idx="27">
                  <c:v>Mar. 2003</c:v>
                </c:pt>
                <c:pt idx="28">
                  <c:v>Apr. 2003</c:v>
                </c:pt>
                <c:pt idx="29">
                  <c:v>May 2003</c:v>
                </c:pt>
                <c:pt idx="30">
                  <c:v>Jun. 2003</c:v>
                </c:pt>
                <c:pt idx="31">
                  <c:v>Jul. 2003</c:v>
                </c:pt>
                <c:pt idx="32">
                  <c:v>Aug. 2003</c:v>
                </c:pt>
                <c:pt idx="33">
                  <c:v>Sep. 2003</c:v>
                </c:pt>
                <c:pt idx="34">
                  <c:v>Oct. 2003</c:v>
                </c:pt>
                <c:pt idx="35">
                  <c:v>Nov. 2003</c:v>
                </c:pt>
                <c:pt idx="36">
                  <c:v>Dec. 2003</c:v>
                </c:pt>
                <c:pt idx="37">
                  <c:v>Jan. 2004</c:v>
                </c:pt>
                <c:pt idx="38">
                  <c:v>Feb. 2004</c:v>
                </c:pt>
                <c:pt idx="39">
                  <c:v>Mar. 2004</c:v>
                </c:pt>
                <c:pt idx="40">
                  <c:v>Apr. 2004</c:v>
                </c:pt>
                <c:pt idx="41">
                  <c:v>May 2004</c:v>
                </c:pt>
                <c:pt idx="42">
                  <c:v>Jun. 2004</c:v>
                </c:pt>
                <c:pt idx="43">
                  <c:v>Jul. 2004</c:v>
                </c:pt>
                <c:pt idx="44">
                  <c:v>Aug. 2004</c:v>
                </c:pt>
                <c:pt idx="45">
                  <c:v>Sep. 2004</c:v>
                </c:pt>
                <c:pt idx="46">
                  <c:v>Oct. 2004</c:v>
                </c:pt>
                <c:pt idx="47">
                  <c:v>Nov. 2004</c:v>
                </c:pt>
                <c:pt idx="48">
                  <c:v>Dec. 2004</c:v>
                </c:pt>
                <c:pt idx="49">
                  <c:v>Jan. 2005</c:v>
                </c:pt>
                <c:pt idx="50">
                  <c:v>Feb. 2005</c:v>
                </c:pt>
                <c:pt idx="51">
                  <c:v>Mar. 2005</c:v>
                </c:pt>
                <c:pt idx="52">
                  <c:v>Apr. 2005</c:v>
                </c:pt>
                <c:pt idx="53">
                  <c:v>May 2005</c:v>
                </c:pt>
                <c:pt idx="54">
                  <c:v>Jun. 2005</c:v>
                </c:pt>
                <c:pt idx="55">
                  <c:v>Jul. 2005</c:v>
                </c:pt>
                <c:pt idx="56">
                  <c:v>Aug. 2005</c:v>
                </c:pt>
                <c:pt idx="57">
                  <c:v>Sep. 2005</c:v>
                </c:pt>
                <c:pt idx="58">
                  <c:v>Oct. 2005</c:v>
                </c:pt>
                <c:pt idx="59">
                  <c:v>Nov. 2005</c:v>
                </c:pt>
                <c:pt idx="60">
                  <c:v>Dec. 2005</c:v>
                </c:pt>
                <c:pt idx="61">
                  <c:v>Jan. 2006</c:v>
                </c:pt>
                <c:pt idx="62">
                  <c:v>Feb. 2006</c:v>
                </c:pt>
                <c:pt idx="63">
                  <c:v>Mar. 2006</c:v>
                </c:pt>
                <c:pt idx="64">
                  <c:v>Apr. 2006</c:v>
                </c:pt>
                <c:pt idx="65">
                  <c:v>May 2006</c:v>
                </c:pt>
                <c:pt idx="66">
                  <c:v>Jun. 2006</c:v>
                </c:pt>
                <c:pt idx="67">
                  <c:v>Jul. 2006</c:v>
                </c:pt>
                <c:pt idx="68">
                  <c:v>Aug. 2006</c:v>
                </c:pt>
                <c:pt idx="69">
                  <c:v>Sep. 2006</c:v>
                </c:pt>
                <c:pt idx="70">
                  <c:v>Oct. 2006</c:v>
                </c:pt>
                <c:pt idx="71">
                  <c:v>Nov. 2006</c:v>
                </c:pt>
                <c:pt idx="72">
                  <c:v>Dec. 2006</c:v>
                </c:pt>
                <c:pt idx="73">
                  <c:v>Jan. 2007</c:v>
                </c:pt>
                <c:pt idx="74">
                  <c:v>Feb. 2007</c:v>
                </c:pt>
                <c:pt idx="75">
                  <c:v>Mar. 2007</c:v>
                </c:pt>
                <c:pt idx="76">
                  <c:v>Apr. 2007</c:v>
                </c:pt>
                <c:pt idx="77">
                  <c:v>May 2007</c:v>
                </c:pt>
                <c:pt idx="78">
                  <c:v>Jun. 2007</c:v>
                </c:pt>
                <c:pt idx="79">
                  <c:v>Jul. 2007</c:v>
                </c:pt>
                <c:pt idx="80">
                  <c:v>Aug. 2007</c:v>
                </c:pt>
                <c:pt idx="81">
                  <c:v>Sep. 2007</c:v>
                </c:pt>
                <c:pt idx="82">
                  <c:v>Oct. 2007</c:v>
                </c:pt>
                <c:pt idx="83">
                  <c:v>Nov. 2007</c:v>
                </c:pt>
                <c:pt idx="84">
                  <c:v>Dec. 2007</c:v>
                </c:pt>
                <c:pt idx="85">
                  <c:v>Jan. 2008</c:v>
                </c:pt>
                <c:pt idx="86">
                  <c:v>Feb. 2008</c:v>
                </c:pt>
                <c:pt idx="87">
                  <c:v>Mar. 2008</c:v>
                </c:pt>
                <c:pt idx="88">
                  <c:v>Apr. 2008</c:v>
                </c:pt>
                <c:pt idx="89">
                  <c:v>May 2008</c:v>
                </c:pt>
                <c:pt idx="90">
                  <c:v>Jun. 2008</c:v>
                </c:pt>
                <c:pt idx="91">
                  <c:v>Jul. 2008</c:v>
                </c:pt>
                <c:pt idx="92">
                  <c:v>Aug. 2008</c:v>
                </c:pt>
                <c:pt idx="93">
                  <c:v>Sep. 2008</c:v>
                </c:pt>
                <c:pt idx="94">
                  <c:v>Oct. 2008</c:v>
                </c:pt>
                <c:pt idx="95">
                  <c:v>Nov. 2008</c:v>
                </c:pt>
                <c:pt idx="96">
                  <c:v>Dec. 2008</c:v>
                </c:pt>
                <c:pt idx="97">
                  <c:v>Jan. 2009</c:v>
                </c:pt>
                <c:pt idx="98">
                  <c:v>Feb. 2009</c:v>
                </c:pt>
                <c:pt idx="99">
                  <c:v>Mar. 2009</c:v>
                </c:pt>
                <c:pt idx="100">
                  <c:v>Apr. 2009</c:v>
                </c:pt>
                <c:pt idx="101">
                  <c:v>May 2009</c:v>
                </c:pt>
                <c:pt idx="102">
                  <c:v>Jun. 2009</c:v>
                </c:pt>
                <c:pt idx="103">
                  <c:v>Jul. 2009</c:v>
                </c:pt>
                <c:pt idx="104">
                  <c:v>Aug. 2009</c:v>
                </c:pt>
                <c:pt idx="105">
                  <c:v>Sep. 2009</c:v>
                </c:pt>
                <c:pt idx="106">
                  <c:v>Oct. 2009</c:v>
                </c:pt>
                <c:pt idx="107">
                  <c:v>Nov. 2009</c:v>
                </c:pt>
                <c:pt idx="108">
                  <c:v>Dec. 2009</c:v>
                </c:pt>
                <c:pt idx="109">
                  <c:v>Jan. 2010</c:v>
                </c:pt>
                <c:pt idx="110">
                  <c:v>Feb. 2010</c:v>
                </c:pt>
                <c:pt idx="111">
                  <c:v>Mar. 2010</c:v>
                </c:pt>
                <c:pt idx="112">
                  <c:v>Apr. 2010</c:v>
                </c:pt>
                <c:pt idx="113">
                  <c:v>May 2010</c:v>
                </c:pt>
                <c:pt idx="114">
                  <c:v>Jun. 2010</c:v>
                </c:pt>
                <c:pt idx="115">
                  <c:v>Jul. 2010</c:v>
                </c:pt>
                <c:pt idx="116">
                  <c:v>Aug. 2010</c:v>
                </c:pt>
                <c:pt idx="117">
                  <c:v>Sep. 2010</c:v>
                </c:pt>
                <c:pt idx="118">
                  <c:v>Oct. 2010</c:v>
                </c:pt>
                <c:pt idx="119">
                  <c:v>Nov. 2010</c:v>
                </c:pt>
                <c:pt idx="120">
                  <c:v>Dec. 2010</c:v>
                </c:pt>
                <c:pt idx="121">
                  <c:v>Jan. 2011</c:v>
                </c:pt>
                <c:pt idx="122">
                  <c:v>Feb. 2011</c:v>
                </c:pt>
                <c:pt idx="123">
                  <c:v>Mar. 2011</c:v>
                </c:pt>
                <c:pt idx="124">
                  <c:v>Apr. 2011</c:v>
                </c:pt>
                <c:pt idx="125">
                  <c:v>May 2011</c:v>
                </c:pt>
                <c:pt idx="126">
                  <c:v>Jun. 2011</c:v>
                </c:pt>
                <c:pt idx="127">
                  <c:v>Jul. 2011</c:v>
                </c:pt>
                <c:pt idx="128">
                  <c:v>Aug. 2011</c:v>
                </c:pt>
                <c:pt idx="129">
                  <c:v>Sep. 2011</c:v>
                </c:pt>
                <c:pt idx="130">
                  <c:v>Oct. 2011</c:v>
                </c:pt>
                <c:pt idx="131">
                  <c:v>Nov. 2011</c:v>
                </c:pt>
                <c:pt idx="132">
                  <c:v>Dec. 2011</c:v>
                </c:pt>
                <c:pt idx="133">
                  <c:v>Jan. 2012</c:v>
                </c:pt>
                <c:pt idx="134">
                  <c:v>Feb. 2012</c:v>
                </c:pt>
                <c:pt idx="135">
                  <c:v>Mar. 2012</c:v>
                </c:pt>
                <c:pt idx="136">
                  <c:v>Apr. 2012</c:v>
                </c:pt>
                <c:pt idx="137">
                  <c:v>May 2012</c:v>
                </c:pt>
                <c:pt idx="138">
                  <c:v>Jun. 2012</c:v>
                </c:pt>
                <c:pt idx="139">
                  <c:v>Jul. 2012</c:v>
                </c:pt>
                <c:pt idx="140">
                  <c:v>Aug. 2012</c:v>
                </c:pt>
                <c:pt idx="141">
                  <c:v>Sep. 2012</c:v>
                </c:pt>
                <c:pt idx="142">
                  <c:v>Oct. 2012</c:v>
                </c:pt>
                <c:pt idx="143">
                  <c:v>Nov. 2012</c:v>
                </c:pt>
                <c:pt idx="144">
                  <c:v>Dec. 2012</c:v>
                </c:pt>
                <c:pt idx="145">
                  <c:v>Jan. 2013</c:v>
                </c:pt>
                <c:pt idx="146">
                  <c:v>Feb. 2013</c:v>
                </c:pt>
                <c:pt idx="147">
                  <c:v>Mar. 2013</c:v>
                </c:pt>
                <c:pt idx="148">
                  <c:v>Apr. 2013</c:v>
                </c:pt>
                <c:pt idx="149">
                  <c:v>May 2013</c:v>
                </c:pt>
                <c:pt idx="150">
                  <c:v>Jun. 2013</c:v>
                </c:pt>
                <c:pt idx="151">
                  <c:v>Jul. 2013</c:v>
                </c:pt>
                <c:pt idx="152">
                  <c:v>Aug. 2013</c:v>
                </c:pt>
                <c:pt idx="153">
                  <c:v>Sep. 2013</c:v>
                </c:pt>
                <c:pt idx="154">
                  <c:v>Oct. 2013</c:v>
                </c:pt>
                <c:pt idx="155">
                  <c:v>Nov. 2013</c:v>
                </c:pt>
                <c:pt idx="156">
                  <c:v>Dec. 2013</c:v>
                </c:pt>
                <c:pt idx="157">
                  <c:v>Jan. 2014</c:v>
                </c:pt>
                <c:pt idx="158">
                  <c:v>Feb. 2014</c:v>
                </c:pt>
                <c:pt idx="159">
                  <c:v>Mar. 2014</c:v>
                </c:pt>
                <c:pt idx="160">
                  <c:v>Apr. 2014</c:v>
                </c:pt>
                <c:pt idx="161">
                  <c:v>May 2014</c:v>
                </c:pt>
                <c:pt idx="162">
                  <c:v>Jun. 2014</c:v>
                </c:pt>
                <c:pt idx="163">
                  <c:v>Jul. 2014</c:v>
                </c:pt>
                <c:pt idx="164">
                  <c:v>Aug. 2014</c:v>
                </c:pt>
                <c:pt idx="165">
                  <c:v>Sep. 2014</c:v>
                </c:pt>
                <c:pt idx="166">
                  <c:v>Oct. 2014</c:v>
                </c:pt>
                <c:pt idx="167">
                  <c:v>Nov. 2014</c:v>
                </c:pt>
                <c:pt idx="168">
                  <c:v>Dec. 2014</c:v>
                </c:pt>
                <c:pt idx="169">
                  <c:v>Jan. 2015</c:v>
                </c:pt>
                <c:pt idx="170">
                  <c:v>Feb. 2015</c:v>
                </c:pt>
                <c:pt idx="171">
                  <c:v>Mar. 2015</c:v>
                </c:pt>
                <c:pt idx="172">
                  <c:v>Apr. 2015</c:v>
                </c:pt>
                <c:pt idx="173">
                  <c:v>May 2015</c:v>
                </c:pt>
                <c:pt idx="174">
                  <c:v>Jun. 2015</c:v>
                </c:pt>
                <c:pt idx="175">
                  <c:v>Jul. 2015</c:v>
                </c:pt>
                <c:pt idx="176">
                  <c:v>Aug. 2015</c:v>
                </c:pt>
                <c:pt idx="177">
                  <c:v>Sep. 2015</c:v>
                </c:pt>
                <c:pt idx="178">
                  <c:v>Oct. 2015</c:v>
                </c:pt>
                <c:pt idx="179">
                  <c:v>Nov. 2015</c:v>
                </c:pt>
                <c:pt idx="180">
                  <c:v>Dec. 2015</c:v>
                </c:pt>
                <c:pt idx="181">
                  <c:v>Jan. 2016</c:v>
                </c:pt>
                <c:pt idx="182">
                  <c:v>Feb. 2016</c:v>
                </c:pt>
                <c:pt idx="183">
                  <c:v>Mar. 2016</c:v>
                </c:pt>
                <c:pt idx="184">
                  <c:v>Apr. 2016</c:v>
                </c:pt>
                <c:pt idx="185">
                  <c:v>May 2016</c:v>
                </c:pt>
                <c:pt idx="186">
                  <c:v>Jun. 2016</c:v>
                </c:pt>
                <c:pt idx="187">
                  <c:v>Jul. 2016</c:v>
                </c:pt>
                <c:pt idx="188">
                  <c:v>Aug. 2016</c:v>
                </c:pt>
                <c:pt idx="189">
                  <c:v>Sep. 2016</c:v>
                </c:pt>
                <c:pt idx="190">
                  <c:v>Oct. 2016</c:v>
                </c:pt>
                <c:pt idx="191">
                  <c:v>Nov. 2016</c:v>
                </c:pt>
                <c:pt idx="192">
                  <c:v>Dec. 2016</c:v>
                </c:pt>
                <c:pt idx="193">
                  <c:v>Jan. 2017</c:v>
                </c:pt>
                <c:pt idx="194">
                  <c:v>Feb. 2017</c:v>
                </c:pt>
                <c:pt idx="195">
                  <c:v>Mar. 2017</c:v>
                </c:pt>
                <c:pt idx="196">
                  <c:v>Apr. 2017</c:v>
                </c:pt>
                <c:pt idx="197">
                  <c:v>May 2017</c:v>
                </c:pt>
                <c:pt idx="198">
                  <c:v>Jun. 2017</c:v>
                </c:pt>
                <c:pt idx="199">
                  <c:v>Jul. 2017</c:v>
                </c:pt>
                <c:pt idx="200">
                  <c:v>Aug. 2017</c:v>
                </c:pt>
                <c:pt idx="201">
                  <c:v>Sep. 2017</c:v>
                </c:pt>
                <c:pt idx="202">
                  <c:v>Oct. 2017</c:v>
                </c:pt>
                <c:pt idx="203">
                  <c:v>Nov. 2017</c:v>
                </c:pt>
                <c:pt idx="204">
                  <c:v>Dec. 2017</c:v>
                </c:pt>
                <c:pt idx="205">
                  <c:v>Jan. 2018</c:v>
                </c:pt>
                <c:pt idx="206">
                  <c:v>Feb. 2018</c:v>
                </c:pt>
                <c:pt idx="207">
                  <c:v>Mar. 2018</c:v>
                </c:pt>
                <c:pt idx="208">
                  <c:v>Apr. 2018</c:v>
                </c:pt>
                <c:pt idx="209">
                  <c:v>May 2018</c:v>
                </c:pt>
                <c:pt idx="210">
                  <c:v>Jun. 2018</c:v>
                </c:pt>
                <c:pt idx="211">
                  <c:v>Jul. 2018</c:v>
                </c:pt>
                <c:pt idx="212">
                  <c:v>Aug. 2018</c:v>
                </c:pt>
                <c:pt idx="213">
                  <c:v>Sep. 2018</c:v>
                </c:pt>
                <c:pt idx="214">
                  <c:v>Oct. 2018</c:v>
                </c:pt>
                <c:pt idx="215">
                  <c:v>Nov. 2018</c:v>
                </c:pt>
                <c:pt idx="216">
                  <c:v>Dec. 2018</c:v>
                </c:pt>
                <c:pt idx="217">
                  <c:v>Jan. 2019</c:v>
                </c:pt>
                <c:pt idx="218">
                  <c:v>Feb. 2019</c:v>
                </c:pt>
                <c:pt idx="219">
                  <c:v>Mar. 2019</c:v>
                </c:pt>
                <c:pt idx="220">
                  <c:v>Apr. 2019</c:v>
                </c:pt>
                <c:pt idx="221">
                  <c:v>May 2019</c:v>
                </c:pt>
                <c:pt idx="222">
                  <c:v>Jun. 2019</c:v>
                </c:pt>
                <c:pt idx="223">
                  <c:v>Jul. 2019</c:v>
                </c:pt>
                <c:pt idx="224">
                  <c:v>Aug. 2019</c:v>
                </c:pt>
                <c:pt idx="225">
                  <c:v>Sep. 2019</c:v>
                </c:pt>
                <c:pt idx="226">
                  <c:v>Oct. 2019</c:v>
                </c:pt>
                <c:pt idx="227">
                  <c:v>Nov. 2019</c:v>
                </c:pt>
                <c:pt idx="228">
                  <c:v>Dec. 2019</c:v>
                </c:pt>
                <c:pt idx="229">
                  <c:v>Jan. 2020</c:v>
                </c:pt>
                <c:pt idx="230">
                  <c:v>Feb. 2020</c:v>
                </c:pt>
                <c:pt idx="231">
                  <c:v>Mar. 2020</c:v>
                </c:pt>
                <c:pt idx="232">
                  <c:v>Apr. 2020</c:v>
                </c:pt>
                <c:pt idx="233">
                  <c:v>May 2020</c:v>
                </c:pt>
                <c:pt idx="234">
                  <c:v>Jun. 2020</c:v>
                </c:pt>
                <c:pt idx="235">
                  <c:v>Jul. 2020</c:v>
                </c:pt>
                <c:pt idx="236">
                  <c:v>Aug. 2020</c:v>
                </c:pt>
                <c:pt idx="237">
                  <c:v>Sep. 2020</c:v>
                </c:pt>
                <c:pt idx="238">
                  <c:v>Oct. 2020</c:v>
                </c:pt>
                <c:pt idx="239">
                  <c:v>Nov. 2020</c:v>
                </c:pt>
                <c:pt idx="240">
                  <c:v>Dec. 2020</c:v>
                </c:pt>
                <c:pt idx="241">
                  <c:v>Jan. 2021</c:v>
                </c:pt>
                <c:pt idx="242">
                  <c:v>Feb. 2021</c:v>
                </c:pt>
                <c:pt idx="243">
                  <c:v>Mar. 2021</c:v>
                </c:pt>
                <c:pt idx="244">
                  <c:v>Apr. 2021</c:v>
                </c:pt>
                <c:pt idx="245">
                  <c:v>May 2021</c:v>
                </c:pt>
                <c:pt idx="246">
                  <c:v>Jun. 2021</c:v>
                </c:pt>
                <c:pt idx="247">
                  <c:v>Jul. 2021</c:v>
                </c:pt>
                <c:pt idx="248">
                  <c:v>Aug. 2021</c:v>
                </c:pt>
                <c:pt idx="249">
                  <c:v>Sep. 2021</c:v>
                </c:pt>
                <c:pt idx="250">
                  <c:v>Oct. 2021</c:v>
                </c:pt>
                <c:pt idx="251">
                  <c:v>Nov. 2021</c:v>
                </c:pt>
                <c:pt idx="252">
                  <c:v>Dec. 2021</c:v>
                </c:pt>
                <c:pt idx="253">
                  <c:v>Jan. 2022</c:v>
                </c:pt>
                <c:pt idx="254">
                  <c:v>Feb. 2022</c:v>
                </c:pt>
                <c:pt idx="255">
                  <c:v>Mar. 2022</c:v>
                </c:pt>
                <c:pt idx="256">
                  <c:v>Apr. 2022</c:v>
                </c:pt>
                <c:pt idx="257">
                  <c:v>May 2022</c:v>
                </c:pt>
                <c:pt idx="258">
                  <c:v>Jun. 2022</c:v>
                </c:pt>
                <c:pt idx="259">
                  <c:v>Jul. 2022</c:v>
                </c:pt>
                <c:pt idx="260">
                  <c:v>Aug. 2022</c:v>
                </c:pt>
                <c:pt idx="261">
                  <c:v>Sep. 2022</c:v>
                </c:pt>
                <c:pt idx="262">
                  <c:v>Oct. 2022</c:v>
                </c:pt>
                <c:pt idx="263">
                  <c:v>Nov. 2022</c:v>
                </c:pt>
              </c:strCache>
            </c:strRef>
          </c:cat>
          <c:val>
            <c:numRef>
              <c:f>'Jobseeekers per openings'!$C$1:$C$264</c:f>
              <c:numCache>
                <c:formatCode>General</c:formatCode>
                <c:ptCount val="264"/>
                <c:pt idx="203">
                  <c:v>1</c:v>
                </c:pt>
                <c:pt idx="204">
                  <c:v>1</c:v>
                </c:pt>
                <c:pt idx="205">
                  <c:v>1</c:v>
                </c:pt>
                <c:pt idx="206">
                  <c:v>1</c:v>
                </c:pt>
                <c:pt idx="207">
                  <c:v>1</c:v>
                </c:pt>
                <c:pt idx="208">
                  <c:v>0.9</c:v>
                </c:pt>
                <c:pt idx="209">
                  <c:v>0.9</c:v>
                </c:pt>
                <c:pt idx="210">
                  <c:v>0.9</c:v>
                </c:pt>
                <c:pt idx="211">
                  <c:v>0.8</c:v>
                </c:pt>
                <c:pt idx="212">
                  <c:v>0.8</c:v>
                </c:pt>
                <c:pt idx="213">
                  <c:v>0.9</c:v>
                </c:pt>
                <c:pt idx="214">
                  <c:v>0.9</c:v>
                </c:pt>
                <c:pt idx="215">
                  <c:v>1</c:v>
                </c:pt>
                <c:pt idx="216">
                  <c:v>0.9</c:v>
                </c:pt>
                <c:pt idx="217">
                  <c:v>0.9</c:v>
                </c:pt>
                <c:pt idx="218">
                  <c:v>1</c:v>
                </c:pt>
                <c:pt idx="219">
                  <c:v>0.9</c:v>
                </c:pt>
                <c:pt idx="220">
                  <c:v>0.9</c:v>
                </c:pt>
                <c:pt idx="221">
                  <c:v>0.9</c:v>
                </c:pt>
                <c:pt idx="222">
                  <c:v>0.9</c:v>
                </c:pt>
                <c:pt idx="223">
                  <c:v>1</c:v>
                </c:pt>
                <c:pt idx="224">
                  <c:v>1</c:v>
                </c:pt>
                <c:pt idx="225">
                  <c:v>1</c:v>
                </c:pt>
                <c:pt idx="226">
                  <c:v>0.8</c:v>
                </c:pt>
                <c:pt idx="227">
                  <c:v>0.9</c:v>
                </c:pt>
                <c:pt idx="228">
                  <c:v>1</c:v>
                </c:pt>
                <c:pt idx="229">
                  <c:v>0.9</c:v>
                </c:pt>
                <c:pt idx="230">
                  <c:v>0.9</c:v>
                </c:pt>
                <c:pt idx="244">
                  <c:v>0.9</c:v>
                </c:pt>
                <c:pt idx="245">
                  <c:v>0.9</c:v>
                </c:pt>
                <c:pt idx="246">
                  <c:v>0.9</c:v>
                </c:pt>
                <c:pt idx="247">
                  <c:v>0.8</c:v>
                </c:pt>
                <c:pt idx="248">
                  <c:v>0.8</c:v>
                </c:pt>
                <c:pt idx="249">
                  <c:v>0.7</c:v>
                </c:pt>
                <c:pt idx="250">
                  <c:v>0.7</c:v>
                </c:pt>
                <c:pt idx="251">
                  <c:v>0.7</c:v>
                </c:pt>
                <c:pt idx="252">
                  <c:v>0.7</c:v>
                </c:pt>
                <c:pt idx="253">
                  <c:v>0.7</c:v>
                </c:pt>
                <c:pt idx="254">
                  <c:v>0.6</c:v>
                </c:pt>
                <c:pt idx="255">
                  <c:v>0.6</c:v>
                </c:pt>
                <c:pt idx="256">
                  <c:v>0.6</c:v>
                </c:pt>
                <c:pt idx="257">
                  <c:v>0.6</c:v>
                </c:pt>
                <c:pt idx="258">
                  <c:v>0.7</c:v>
                </c:pt>
                <c:pt idx="259">
                  <c:v>0.6</c:v>
                </c:pt>
                <c:pt idx="260">
                  <c:v>0.7</c:v>
                </c:pt>
                <c:pt idx="261">
                  <c:v>0.6</c:v>
                </c:pt>
                <c:pt idx="262">
                  <c:v>0.7</c:v>
                </c:pt>
                <c:pt idx="263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59-4799-928A-8D3D8ECFF1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1239295"/>
        <c:axId val="1411239711"/>
      </c:areaChart>
      <c:catAx>
        <c:axId val="1411239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11239711"/>
        <c:crossesAt val="1"/>
        <c:auto val="1"/>
        <c:lblAlgn val="ctr"/>
        <c:lblOffset val="100"/>
        <c:tickLblSkip val="5"/>
        <c:tickMarkSkip val="5"/>
        <c:noMultiLvlLbl val="0"/>
      </c:catAx>
      <c:valAx>
        <c:axId val="14112397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9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1123929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2131286619475602E-2"/>
          <c:y val="5.3899382097070854E-2"/>
          <c:w val="0.94082146928603638"/>
          <c:h val="0.82164034688774545"/>
        </c:manualLayout>
      </c:layout>
      <c:lineChart>
        <c:grouping val="standard"/>
        <c:varyColors val="0"/>
        <c:ser>
          <c:idx val="1"/>
          <c:order val="0"/>
          <c:tx>
            <c:strRef>
              <c:f>'BLS Data Series'!$C$1</c:f>
              <c:strCache>
                <c:ptCount val="1"/>
                <c:pt idx="0">
                  <c:v>labor force participation rate</c:v>
                </c:pt>
              </c:strCache>
            </c:strRef>
          </c:tx>
          <c:spPr>
            <a:ln w="28575" cap="rnd">
              <a:solidFill>
                <a:srgbClr val="003E51"/>
              </a:solidFill>
              <a:round/>
            </a:ln>
            <a:effectLst/>
          </c:spPr>
          <c:marker>
            <c:symbol val="none"/>
          </c:marker>
          <c:cat>
            <c:numRef>
              <c:f>'BLS Data Series'!$B$2:$B$565</c:f>
              <c:numCache>
                <c:formatCode>[$-409]mmm\-yy;@</c:formatCode>
                <c:ptCount val="564"/>
                <c:pt idx="0">
                  <c:v>27760</c:v>
                </c:pt>
                <c:pt idx="1">
                  <c:v>27791</c:v>
                </c:pt>
                <c:pt idx="2">
                  <c:v>27820</c:v>
                </c:pt>
                <c:pt idx="3">
                  <c:v>27851</c:v>
                </c:pt>
                <c:pt idx="4">
                  <c:v>27881</c:v>
                </c:pt>
                <c:pt idx="5">
                  <c:v>27912</c:v>
                </c:pt>
                <c:pt idx="6">
                  <c:v>27942</c:v>
                </c:pt>
                <c:pt idx="7">
                  <c:v>27973</c:v>
                </c:pt>
                <c:pt idx="8">
                  <c:v>28004</c:v>
                </c:pt>
                <c:pt idx="9">
                  <c:v>28034</c:v>
                </c:pt>
                <c:pt idx="10">
                  <c:v>28065</c:v>
                </c:pt>
                <c:pt idx="11">
                  <c:v>28095</c:v>
                </c:pt>
                <c:pt idx="12">
                  <c:v>28126</c:v>
                </c:pt>
                <c:pt idx="13">
                  <c:v>28157</c:v>
                </c:pt>
                <c:pt idx="14">
                  <c:v>28185</c:v>
                </c:pt>
                <c:pt idx="15">
                  <c:v>28216</c:v>
                </c:pt>
                <c:pt idx="16">
                  <c:v>28246</c:v>
                </c:pt>
                <c:pt idx="17">
                  <c:v>28277</c:v>
                </c:pt>
                <c:pt idx="18">
                  <c:v>28307</c:v>
                </c:pt>
                <c:pt idx="19">
                  <c:v>28338</c:v>
                </c:pt>
                <c:pt idx="20">
                  <c:v>28369</c:v>
                </c:pt>
                <c:pt idx="21">
                  <c:v>28399</c:v>
                </c:pt>
                <c:pt idx="22">
                  <c:v>28430</c:v>
                </c:pt>
                <c:pt idx="23">
                  <c:v>28460</c:v>
                </c:pt>
                <c:pt idx="24">
                  <c:v>28491</c:v>
                </c:pt>
                <c:pt idx="25">
                  <c:v>28522</c:v>
                </c:pt>
                <c:pt idx="26">
                  <c:v>28550</c:v>
                </c:pt>
                <c:pt idx="27">
                  <c:v>28581</c:v>
                </c:pt>
                <c:pt idx="28">
                  <c:v>28611</c:v>
                </c:pt>
                <c:pt idx="29">
                  <c:v>28642</c:v>
                </c:pt>
                <c:pt idx="30">
                  <c:v>28672</c:v>
                </c:pt>
                <c:pt idx="31">
                  <c:v>28703</c:v>
                </c:pt>
                <c:pt idx="32">
                  <c:v>28734</c:v>
                </c:pt>
                <c:pt idx="33">
                  <c:v>28764</c:v>
                </c:pt>
                <c:pt idx="34">
                  <c:v>28795</c:v>
                </c:pt>
                <c:pt idx="35">
                  <c:v>28825</c:v>
                </c:pt>
                <c:pt idx="36">
                  <c:v>28856</c:v>
                </c:pt>
                <c:pt idx="37">
                  <c:v>28887</c:v>
                </c:pt>
                <c:pt idx="38">
                  <c:v>28915</c:v>
                </c:pt>
                <c:pt idx="39">
                  <c:v>28946</c:v>
                </c:pt>
                <c:pt idx="40">
                  <c:v>28976</c:v>
                </c:pt>
                <c:pt idx="41">
                  <c:v>29007</c:v>
                </c:pt>
                <c:pt idx="42">
                  <c:v>29037</c:v>
                </c:pt>
                <c:pt idx="43">
                  <c:v>29068</c:v>
                </c:pt>
                <c:pt idx="44">
                  <c:v>29099</c:v>
                </c:pt>
                <c:pt idx="45">
                  <c:v>29129</c:v>
                </c:pt>
                <c:pt idx="46">
                  <c:v>29160</c:v>
                </c:pt>
                <c:pt idx="47">
                  <c:v>29190</c:v>
                </c:pt>
                <c:pt idx="48">
                  <c:v>29221</c:v>
                </c:pt>
                <c:pt idx="49">
                  <c:v>29252</c:v>
                </c:pt>
                <c:pt idx="50">
                  <c:v>29281</c:v>
                </c:pt>
                <c:pt idx="51">
                  <c:v>29312</c:v>
                </c:pt>
                <c:pt idx="52">
                  <c:v>29342</c:v>
                </c:pt>
                <c:pt idx="53">
                  <c:v>29373</c:v>
                </c:pt>
                <c:pt idx="54">
                  <c:v>29403</c:v>
                </c:pt>
                <c:pt idx="55">
                  <c:v>29434</c:v>
                </c:pt>
                <c:pt idx="56">
                  <c:v>29465</c:v>
                </c:pt>
                <c:pt idx="57">
                  <c:v>29495</c:v>
                </c:pt>
                <c:pt idx="58">
                  <c:v>29526</c:v>
                </c:pt>
                <c:pt idx="59">
                  <c:v>29556</c:v>
                </c:pt>
                <c:pt idx="60">
                  <c:v>29587</c:v>
                </c:pt>
                <c:pt idx="61">
                  <c:v>29618</c:v>
                </c:pt>
                <c:pt idx="62">
                  <c:v>29646</c:v>
                </c:pt>
                <c:pt idx="63">
                  <c:v>29677</c:v>
                </c:pt>
                <c:pt idx="64">
                  <c:v>29707</c:v>
                </c:pt>
                <c:pt idx="65">
                  <c:v>29738</c:v>
                </c:pt>
                <c:pt idx="66">
                  <c:v>29768</c:v>
                </c:pt>
                <c:pt idx="67">
                  <c:v>29799</c:v>
                </c:pt>
                <c:pt idx="68">
                  <c:v>29830</c:v>
                </c:pt>
                <c:pt idx="69">
                  <c:v>29860</c:v>
                </c:pt>
                <c:pt idx="70">
                  <c:v>29891</c:v>
                </c:pt>
                <c:pt idx="71">
                  <c:v>29921</c:v>
                </c:pt>
                <c:pt idx="72">
                  <c:v>29952</c:v>
                </c:pt>
                <c:pt idx="73">
                  <c:v>29983</c:v>
                </c:pt>
                <c:pt idx="74">
                  <c:v>30011</c:v>
                </c:pt>
                <c:pt idx="75">
                  <c:v>30042</c:v>
                </c:pt>
                <c:pt idx="76">
                  <c:v>30072</c:v>
                </c:pt>
                <c:pt idx="77">
                  <c:v>30103</c:v>
                </c:pt>
                <c:pt idx="78">
                  <c:v>30133</c:v>
                </c:pt>
                <c:pt idx="79">
                  <c:v>30164</c:v>
                </c:pt>
                <c:pt idx="80">
                  <c:v>30195</c:v>
                </c:pt>
                <c:pt idx="81">
                  <c:v>30225</c:v>
                </c:pt>
                <c:pt idx="82">
                  <c:v>30256</c:v>
                </c:pt>
                <c:pt idx="83">
                  <c:v>30286</c:v>
                </c:pt>
                <c:pt idx="84">
                  <c:v>30317</c:v>
                </c:pt>
                <c:pt idx="85">
                  <c:v>30348</c:v>
                </c:pt>
                <c:pt idx="86">
                  <c:v>30376</c:v>
                </c:pt>
                <c:pt idx="87">
                  <c:v>30407</c:v>
                </c:pt>
                <c:pt idx="88">
                  <c:v>30437</c:v>
                </c:pt>
                <c:pt idx="89">
                  <c:v>30468</c:v>
                </c:pt>
                <c:pt idx="90">
                  <c:v>30498</c:v>
                </c:pt>
                <c:pt idx="91">
                  <c:v>30529</c:v>
                </c:pt>
                <c:pt idx="92">
                  <c:v>30560</c:v>
                </c:pt>
                <c:pt idx="93">
                  <c:v>30590</c:v>
                </c:pt>
                <c:pt idx="94">
                  <c:v>30621</c:v>
                </c:pt>
                <c:pt idx="95">
                  <c:v>30651</c:v>
                </c:pt>
                <c:pt idx="96">
                  <c:v>30682</c:v>
                </c:pt>
                <c:pt idx="97">
                  <c:v>30713</c:v>
                </c:pt>
                <c:pt idx="98">
                  <c:v>30742</c:v>
                </c:pt>
                <c:pt idx="99">
                  <c:v>30773</c:v>
                </c:pt>
                <c:pt idx="100">
                  <c:v>30803</c:v>
                </c:pt>
                <c:pt idx="101">
                  <c:v>30834</c:v>
                </c:pt>
                <c:pt idx="102">
                  <c:v>30864</c:v>
                </c:pt>
                <c:pt idx="103">
                  <c:v>30895</c:v>
                </c:pt>
                <c:pt idx="104">
                  <c:v>30926</c:v>
                </c:pt>
                <c:pt idx="105">
                  <c:v>30956</c:v>
                </c:pt>
                <c:pt idx="106">
                  <c:v>30987</c:v>
                </c:pt>
                <c:pt idx="107">
                  <c:v>31017</c:v>
                </c:pt>
                <c:pt idx="108">
                  <c:v>31048</c:v>
                </c:pt>
                <c:pt idx="109">
                  <c:v>31079</c:v>
                </c:pt>
                <c:pt idx="110">
                  <c:v>31107</c:v>
                </c:pt>
                <c:pt idx="111">
                  <c:v>31138</c:v>
                </c:pt>
                <c:pt idx="112">
                  <c:v>31168</c:v>
                </c:pt>
                <c:pt idx="113">
                  <c:v>31199</c:v>
                </c:pt>
                <c:pt idx="114">
                  <c:v>31229</c:v>
                </c:pt>
                <c:pt idx="115">
                  <c:v>31260</c:v>
                </c:pt>
                <c:pt idx="116">
                  <c:v>31291</c:v>
                </c:pt>
                <c:pt idx="117">
                  <c:v>31321</c:v>
                </c:pt>
                <c:pt idx="118">
                  <c:v>31352</c:v>
                </c:pt>
                <c:pt idx="119">
                  <c:v>31382</c:v>
                </c:pt>
                <c:pt idx="120">
                  <c:v>31413</c:v>
                </c:pt>
                <c:pt idx="121">
                  <c:v>31444</c:v>
                </c:pt>
                <c:pt idx="122">
                  <c:v>31472</c:v>
                </c:pt>
                <c:pt idx="123">
                  <c:v>31503</c:v>
                </c:pt>
                <c:pt idx="124">
                  <c:v>31533</c:v>
                </c:pt>
                <c:pt idx="125">
                  <c:v>31564</c:v>
                </c:pt>
                <c:pt idx="126">
                  <c:v>31594</c:v>
                </c:pt>
                <c:pt idx="127">
                  <c:v>31625</c:v>
                </c:pt>
                <c:pt idx="128">
                  <c:v>31656</c:v>
                </c:pt>
                <c:pt idx="129">
                  <c:v>31686</c:v>
                </c:pt>
                <c:pt idx="130">
                  <c:v>31717</c:v>
                </c:pt>
                <c:pt idx="131">
                  <c:v>31747</c:v>
                </c:pt>
                <c:pt idx="132">
                  <c:v>31778</c:v>
                </c:pt>
                <c:pt idx="133">
                  <c:v>31809</c:v>
                </c:pt>
                <c:pt idx="134">
                  <c:v>31837</c:v>
                </c:pt>
                <c:pt idx="135">
                  <c:v>31868</c:v>
                </c:pt>
                <c:pt idx="136">
                  <c:v>31898</c:v>
                </c:pt>
                <c:pt idx="137">
                  <c:v>31929</c:v>
                </c:pt>
                <c:pt idx="138">
                  <c:v>31959</c:v>
                </c:pt>
                <c:pt idx="139">
                  <c:v>31990</c:v>
                </c:pt>
                <c:pt idx="140">
                  <c:v>32021</c:v>
                </c:pt>
                <c:pt idx="141">
                  <c:v>32051</c:v>
                </c:pt>
                <c:pt idx="142">
                  <c:v>32082</c:v>
                </c:pt>
                <c:pt idx="143">
                  <c:v>32112</c:v>
                </c:pt>
                <c:pt idx="144">
                  <c:v>32143</c:v>
                </c:pt>
                <c:pt idx="145">
                  <c:v>32174</c:v>
                </c:pt>
                <c:pt idx="146">
                  <c:v>32203</c:v>
                </c:pt>
                <c:pt idx="147">
                  <c:v>32234</c:v>
                </c:pt>
                <c:pt idx="148">
                  <c:v>32264</c:v>
                </c:pt>
                <c:pt idx="149">
                  <c:v>32295</c:v>
                </c:pt>
                <c:pt idx="150">
                  <c:v>32325</c:v>
                </c:pt>
                <c:pt idx="151">
                  <c:v>32356</c:v>
                </c:pt>
                <c:pt idx="152">
                  <c:v>32387</c:v>
                </c:pt>
                <c:pt idx="153">
                  <c:v>32417</c:v>
                </c:pt>
                <c:pt idx="154">
                  <c:v>32448</c:v>
                </c:pt>
                <c:pt idx="155">
                  <c:v>32478</c:v>
                </c:pt>
                <c:pt idx="156">
                  <c:v>32509</c:v>
                </c:pt>
                <c:pt idx="157">
                  <c:v>32540</c:v>
                </c:pt>
                <c:pt idx="158">
                  <c:v>32568</c:v>
                </c:pt>
                <c:pt idx="159">
                  <c:v>32599</c:v>
                </c:pt>
                <c:pt idx="160">
                  <c:v>32629</c:v>
                </c:pt>
                <c:pt idx="161">
                  <c:v>32660</c:v>
                </c:pt>
                <c:pt idx="162">
                  <c:v>32690</c:v>
                </c:pt>
                <c:pt idx="163">
                  <c:v>32721</c:v>
                </c:pt>
                <c:pt idx="164">
                  <c:v>32752</c:v>
                </c:pt>
                <c:pt idx="165">
                  <c:v>32782</c:v>
                </c:pt>
                <c:pt idx="166">
                  <c:v>32813</c:v>
                </c:pt>
                <c:pt idx="167">
                  <c:v>32843</c:v>
                </c:pt>
                <c:pt idx="168">
                  <c:v>32874</c:v>
                </c:pt>
                <c:pt idx="169">
                  <c:v>32905</c:v>
                </c:pt>
                <c:pt idx="170">
                  <c:v>32933</c:v>
                </c:pt>
                <c:pt idx="171">
                  <c:v>32964</c:v>
                </c:pt>
                <c:pt idx="172">
                  <c:v>32994</c:v>
                </c:pt>
                <c:pt idx="173">
                  <c:v>33025</c:v>
                </c:pt>
                <c:pt idx="174">
                  <c:v>33055</c:v>
                </c:pt>
                <c:pt idx="175">
                  <c:v>33086</c:v>
                </c:pt>
                <c:pt idx="176">
                  <c:v>33117</c:v>
                </c:pt>
                <c:pt idx="177">
                  <c:v>33147</c:v>
                </c:pt>
                <c:pt idx="178">
                  <c:v>33178</c:v>
                </c:pt>
                <c:pt idx="179">
                  <c:v>33208</c:v>
                </c:pt>
                <c:pt idx="180">
                  <c:v>33239</c:v>
                </c:pt>
                <c:pt idx="181">
                  <c:v>33270</c:v>
                </c:pt>
                <c:pt idx="182">
                  <c:v>33298</c:v>
                </c:pt>
                <c:pt idx="183">
                  <c:v>33329</c:v>
                </c:pt>
                <c:pt idx="184">
                  <c:v>33359</c:v>
                </c:pt>
                <c:pt idx="185">
                  <c:v>33390</c:v>
                </c:pt>
                <c:pt idx="186">
                  <c:v>33420</c:v>
                </c:pt>
                <c:pt idx="187">
                  <c:v>33451</c:v>
                </c:pt>
                <c:pt idx="188">
                  <c:v>33482</c:v>
                </c:pt>
                <c:pt idx="189">
                  <c:v>33512</c:v>
                </c:pt>
                <c:pt idx="190">
                  <c:v>33543</c:v>
                </c:pt>
                <c:pt idx="191">
                  <c:v>33573</c:v>
                </c:pt>
                <c:pt idx="192">
                  <c:v>33604</c:v>
                </c:pt>
                <c:pt idx="193">
                  <c:v>33635</c:v>
                </c:pt>
                <c:pt idx="194">
                  <c:v>33664</c:v>
                </c:pt>
                <c:pt idx="195">
                  <c:v>33695</c:v>
                </c:pt>
                <c:pt idx="196">
                  <c:v>33725</c:v>
                </c:pt>
                <c:pt idx="197">
                  <c:v>33756</c:v>
                </c:pt>
                <c:pt idx="198">
                  <c:v>33786</c:v>
                </c:pt>
                <c:pt idx="199">
                  <c:v>33817</c:v>
                </c:pt>
                <c:pt idx="200">
                  <c:v>33848</c:v>
                </c:pt>
                <c:pt idx="201">
                  <c:v>33878</c:v>
                </c:pt>
                <c:pt idx="202">
                  <c:v>33909</c:v>
                </c:pt>
                <c:pt idx="203">
                  <c:v>33939</c:v>
                </c:pt>
                <c:pt idx="204">
                  <c:v>33970</c:v>
                </c:pt>
                <c:pt idx="205">
                  <c:v>34001</c:v>
                </c:pt>
                <c:pt idx="206">
                  <c:v>34029</c:v>
                </c:pt>
                <c:pt idx="207">
                  <c:v>34060</c:v>
                </c:pt>
                <c:pt idx="208">
                  <c:v>34090</c:v>
                </c:pt>
                <c:pt idx="209">
                  <c:v>34121</c:v>
                </c:pt>
                <c:pt idx="210">
                  <c:v>34151</c:v>
                </c:pt>
                <c:pt idx="211">
                  <c:v>34182</c:v>
                </c:pt>
                <c:pt idx="212">
                  <c:v>34213</c:v>
                </c:pt>
                <c:pt idx="213">
                  <c:v>34243</c:v>
                </c:pt>
                <c:pt idx="214">
                  <c:v>34274</c:v>
                </c:pt>
                <c:pt idx="215">
                  <c:v>34304</c:v>
                </c:pt>
                <c:pt idx="216">
                  <c:v>34335</c:v>
                </c:pt>
                <c:pt idx="217">
                  <c:v>34366</c:v>
                </c:pt>
                <c:pt idx="218">
                  <c:v>34394</c:v>
                </c:pt>
                <c:pt idx="219">
                  <c:v>34425</c:v>
                </c:pt>
                <c:pt idx="220">
                  <c:v>34455</c:v>
                </c:pt>
                <c:pt idx="221">
                  <c:v>34486</c:v>
                </c:pt>
                <c:pt idx="222">
                  <c:v>34516</c:v>
                </c:pt>
                <c:pt idx="223">
                  <c:v>34547</c:v>
                </c:pt>
                <c:pt idx="224">
                  <c:v>34578</c:v>
                </c:pt>
                <c:pt idx="225">
                  <c:v>34608</c:v>
                </c:pt>
                <c:pt idx="226">
                  <c:v>34639</c:v>
                </c:pt>
                <c:pt idx="227">
                  <c:v>34669</c:v>
                </c:pt>
                <c:pt idx="228">
                  <c:v>34700</c:v>
                </c:pt>
                <c:pt idx="229">
                  <c:v>34731</c:v>
                </c:pt>
                <c:pt idx="230">
                  <c:v>34759</c:v>
                </c:pt>
                <c:pt idx="231">
                  <c:v>34790</c:v>
                </c:pt>
                <c:pt idx="232">
                  <c:v>34820</c:v>
                </c:pt>
                <c:pt idx="233">
                  <c:v>34851</c:v>
                </c:pt>
                <c:pt idx="234">
                  <c:v>34881</c:v>
                </c:pt>
                <c:pt idx="235">
                  <c:v>34912</c:v>
                </c:pt>
                <c:pt idx="236">
                  <c:v>34943</c:v>
                </c:pt>
                <c:pt idx="237">
                  <c:v>34973</c:v>
                </c:pt>
                <c:pt idx="238">
                  <c:v>35004</c:v>
                </c:pt>
                <c:pt idx="239">
                  <c:v>35034</c:v>
                </c:pt>
                <c:pt idx="240">
                  <c:v>35065</c:v>
                </c:pt>
                <c:pt idx="241">
                  <c:v>35096</c:v>
                </c:pt>
                <c:pt idx="242">
                  <c:v>35125</c:v>
                </c:pt>
                <c:pt idx="243">
                  <c:v>35156</c:v>
                </c:pt>
                <c:pt idx="244">
                  <c:v>35186</c:v>
                </c:pt>
                <c:pt idx="245">
                  <c:v>35217</c:v>
                </c:pt>
                <c:pt idx="246">
                  <c:v>35247</c:v>
                </c:pt>
                <c:pt idx="247">
                  <c:v>35278</c:v>
                </c:pt>
                <c:pt idx="248">
                  <c:v>35309</c:v>
                </c:pt>
                <c:pt idx="249">
                  <c:v>35339</c:v>
                </c:pt>
                <c:pt idx="250">
                  <c:v>35370</c:v>
                </c:pt>
                <c:pt idx="251">
                  <c:v>35400</c:v>
                </c:pt>
                <c:pt idx="252">
                  <c:v>35431</c:v>
                </c:pt>
                <c:pt idx="253">
                  <c:v>35462</c:v>
                </c:pt>
                <c:pt idx="254">
                  <c:v>35490</c:v>
                </c:pt>
                <c:pt idx="255">
                  <c:v>35521</c:v>
                </c:pt>
                <c:pt idx="256">
                  <c:v>35551</c:v>
                </c:pt>
                <c:pt idx="257">
                  <c:v>35582</c:v>
                </c:pt>
                <c:pt idx="258">
                  <c:v>35612</c:v>
                </c:pt>
                <c:pt idx="259">
                  <c:v>35643</c:v>
                </c:pt>
                <c:pt idx="260">
                  <c:v>35674</c:v>
                </c:pt>
                <c:pt idx="261">
                  <c:v>35704</c:v>
                </c:pt>
                <c:pt idx="262">
                  <c:v>35735</c:v>
                </c:pt>
                <c:pt idx="263">
                  <c:v>35765</c:v>
                </c:pt>
                <c:pt idx="264">
                  <c:v>35796</c:v>
                </c:pt>
                <c:pt idx="265">
                  <c:v>35827</c:v>
                </c:pt>
                <c:pt idx="266">
                  <c:v>35855</c:v>
                </c:pt>
                <c:pt idx="267">
                  <c:v>35886</c:v>
                </c:pt>
                <c:pt idx="268">
                  <c:v>35916</c:v>
                </c:pt>
                <c:pt idx="269">
                  <c:v>35947</c:v>
                </c:pt>
                <c:pt idx="270">
                  <c:v>35977</c:v>
                </c:pt>
                <c:pt idx="271">
                  <c:v>36008</c:v>
                </c:pt>
                <c:pt idx="272">
                  <c:v>36039</c:v>
                </c:pt>
                <c:pt idx="273">
                  <c:v>36069</c:v>
                </c:pt>
                <c:pt idx="274">
                  <c:v>36100</c:v>
                </c:pt>
                <c:pt idx="275">
                  <c:v>36130</c:v>
                </c:pt>
                <c:pt idx="276">
                  <c:v>36161</c:v>
                </c:pt>
                <c:pt idx="277">
                  <c:v>36192</c:v>
                </c:pt>
                <c:pt idx="278">
                  <c:v>36220</c:v>
                </c:pt>
                <c:pt idx="279">
                  <c:v>36251</c:v>
                </c:pt>
                <c:pt idx="280">
                  <c:v>36281</c:v>
                </c:pt>
                <c:pt idx="281">
                  <c:v>36312</c:v>
                </c:pt>
                <c:pt idx="282">
                  <c:v>36342</c:v>
                </c:pt>
                <c:pt idx="283">
                  <c:v>36373</c:v>
                </c:pt>
                <c:pt idx="284">
                  <c:v>36404</c:v>
                </c:pt>
                <c:pt idx="285">
                  <c:v>36434</c:v>
                </c:pt>
                <c:pt idx="286">
                  <c:v>36465</c:v>
                </c:pt>
                <c:pt idx="287">
                  <c:v>36495</c:v>
                </c:pt>
                <c:pt idx="288">
                  <c:v>36526</c:v>
                </c:pt>
                <c:pt idx="289">
                  <c:v>36557</c:v>
                </c:pt>
                <c:pt idx="290">
                  <c:v>36586</c:v>
                </c:pt>
                <c:pt idx="291">
                  <c:v>36617</c:v>
                </c:pt>
                <c:pt idx="292">
                  <c:v>36647</c:v>
                </c:pt>
                <c:pt idx="293">
                  <c:v>36678</c:v>
                </c:pt>
                <c:pt idx="294">
                  <c:v>36708</c:v>
                </c:pt>
                <c:pt idx="295">
                  <c:v>36739</c:v>
                </c:pt>
                <c:pt idx="296">
                  <c:v>36770</c:v>
                </c:pt>
                <c:pt idx="297">
                  <c:v>36800</c:v>
                </c:pt>
                <c:pt idx="298">
                  <c:v>36831</c:v>
                </c:pt>
                <c:pt idx="299">
                  <c:v>36861</c:v>
                </c:pt>
                <c:pt idx="300">
                  <c:v>36892</c:v>
                </c:pt>
                <c:pt idx="301">
                  <c:v>36923</c:v>
                </c:pt>
                <c:pt idx="302">
                  <c:v>36951</c:v>
                </c:pt>
                <c:pt idx="303">
                  <c:v>36982</c:v>
                </c:pt>
                <c:pt idx="304">
                  <c:v>37012</c:v>
                </c:pt>
                <c:pt idx="305">
                  <c:v>37043</c:v>
                </c:pt>
                <c:pt idx="306">
                  <c:v>37073</c:v>
                </c:pt>
                <c:pt idx="307">
                  <c:v>37104</c:v>
                </c:pt>
                <c:pt idx="308">
                  <c:v>37135</c:v>
                </c:pt>
                <c:pt idx="309">
                  <c:v>37165</c:v>
                </c:pt>
                <c:pt idx="310">
                  <c:v>37196</c:v>
                </c:pt>
                <c:pt idx="311">
                  <c:v>37226</c:v>
                </c:pt>
                <c:pt idx="312">
                  <c:v>37257</c:v>
                </c:pt>
                <c:pt idx="313">
                  <c:v>37288</c:v>
                </c:pt>
                <c:pt idx="314">
                  <c:v>37316</c:v>
                </c:pt>
                <c:pt idx="315">
                  <c:v>37347</c:v>
                </c:pt>
                <c:pt idx="316">
                  <c:v>37377</c:v>
                </c:pt>
                <c:pt idx="317">
                  <c:v>37408</c:v>
                </c:pt>
                <c:pt idx="318">
                  <c:v>37438</c:v>
                </c:pt>
                <c:pt idx="319">
                  <c:v>37469</c:v>
                </c:pt>
                <c:pt idx="320">
                  <c:v>37500</c:v>
                </c:pt>
                <c:pt idx="321">
                  <c:v>37530</c:v>
                </c:pt>
                <c:pt idx="322">
                  <c:v>37561</c:v>
                </c:pt>
                <c:pt idx="323">
                  <c:v>37591</c:v>
                </c:pt>
                <c:pt idx="324">
                  <c:v>37622</c:v>
                </c:pt>
                <c:pt idx="325">
                  <c:v>37653</c:v>
                </c:pt>
                <c:pt idx="326">
                  <c:v>37681</c:v>
                </c:pt>
                <c:pt idx="327">
                  <c:v>37712</c:v>
                </c:pt>
                <c:pt idx="328">
                  <c:v>37742</c:v>
                </c:pt>
                <c:pt idx="329">
                  <c:v>37773</c:v>
                </c:pt>
                <c:pt idx="330">
                  <c:v>37803</c:v>
                </c:pt>
                <c:pt idx="331">
                  <c:v>37834</c:v>
                </c:pt>
                <c:pt idx="332">
                  <c:v>37865</c:v>
                </c:pt>
                <c:pt idx="333">
                  <c:v>37895</c:v>
                </c:pt>
                <c:pt idx="334">
                  <c:v>37926</c:v>
                </c:pt>
                <c:pt idx="335">
                  <c:v>37956</c:v>
                </c:pt>
                <c:pt idx="336">
                  <c:v>37987</c:v>
                </c:pt>
                <c:pt idx="337">
                  <c:v>38018</c:v>
                </c:pt>
                <c:pt idx="338">
                  <c:v>38047</c:v>
                </c:pt>
                <c:pt idx="339">
                  <c:v>38078</c:v>
                </c:pt>
                <c:pt idx="340">
                  <c:v>38108</c:v>
                </c:pt>
                <c:pt idx="341">
                  <c:v>38139</c:v>
                </c:pt>
                <c:pt idx="342">
                  <c:v>38169</c:v>
                </c:pt>
                <c:pt idx="343">
                  <c:v>38200</c:v>
                </c:pt>
                <c:pt idx="344">
                  <c:v>38231</c:v>
                </c:pt>
                <c:pt idx="345">
                  <c:v>38261</c:v>
                </c:pt>
                <c:pt idx="346">
                  <c:v>38292</c:v>
                </c:pt>
                <c:pt idx="347">
                  <c:v>38322</c:v>
                </c:pt>
                <c:pt idx="348">
                  <c:v>38353</c:v>
                </c:pt>
                <c:pt idx="349">
                  <c:v>38384</c:v>
                </c:pt>
                <c:pt idx="350">
                  <c:v>38412</c:v>
                </c:pt>
                <c:pt idx="351">
                  <c:v>38443</c:v>
                </c:pt>
                <c:pt idx="352">
                  <c:v>38473</c:v>
                </c:pt>
                <c:pt idx="353">
                  <c:v>38504</c:v>
                </c:pt>
                <c:pt idx="354">
                  <c:v>38534</c:v>
                </c:pt>
                <c:pt idx="355">
                  <c:v>38565</c:v>
                </c:pt>
                <c:pt idx="356">
                  <c:v>38596</c:v>
                </c:pt>
                <c:pt idx="357">
                  <c:v>38626</c:v>
                </c:pt>
                <c:pt idx="358">
                  <c:v>38657</c:v>
                </c:pt>
                <c:pt idx="359">
                  <c:v>38687</c:v>
                </c:pt>
                <c:pt idx="360">
                  <c:v>38718</c:v>
                </c:pt>
                <c:pt idx="361">
                  <c:v>38749</c:v>
                </c:pt>
                <c:pt idx="362">
                  <c:v>38777</c:v>
                </c:pt>
                <c:pt idx="363">
                  <c:v>38808</c:v>
                </c:pt>
                <c:pt idx="364">
                  <c:v>38838</c:v>
                </c:pt>
                <c:pt idx="365">
                  <c:v>38869</c:v>
                </c:pt>
                <c:pt idx="366">
                  <c:v>38899</c:v>
                </c:pt>
                <c:pt idx="367">
                  <c:v>38930</c:v>
                </c:pt>
                <c:pt idx="368">
                  <c:v>38961</c:v>
                </c:pt>
                <c:pt idx="369">
                  <c:v>38991</c:v>
                </c:pt>
                <c:pt idx="370">
                  <c:v>39022</c:v>
                </c:pt>
                <c:pt idx="371">
                  <c:v>39052</c:v>
                </c:pt>
                <c:pt idx="372">
                  <c:v>39083</c:v>
                </c:pt>
                <c:pt idx="373">
                  <c:v>39114</c:v>
                </c:pt>
                <c:pt idx="374">
                  <c:v>39142</c:v>
                </c:pt>
                <c:pt idx="375">
                  <c:v>39173</c:v>
                </c:pt>
                <c:pt idx="376">
                  <c:v>39203</c:v>
                </c:pt>
                <c:pt idx="377">
                  <c:v>39234</c:v>
                </c:pt>
                <c:pt idx="378">
                  <c:v>39264</c:v>
                </c:pt>
                <c:pt idx="379">
                  <c:v>39295</c:v>
                </c:pt>
                <c:pt idx="380">
                  <c:v>39326</c:v>
                </c:pt>
                <c:pt idx="381">
                  <c:v>39356</c:v>
                </c:pt>
                <c:pt idx="382">
                  <c:v>39387</c:v>
                </c:pt>
                <c:pt idx="383">
                  <c:v>39417</c:v>
                </c:pt>
                <c:pt idx="384">
                  <c:v>39448</c:v>
                </c:pt>
                <c:pt idx="385">
                  <c:v>39479</c:v>
                </c:pt>
                <c:pt idx="386">
                  <c:v>39508</c:v>
                </c:pt>
                <c:pt idx="387">
                  <c:v>39539</c:v>
                </c:pt>
                <c:pt idx="388">
                  <c:v>39569</c:v>
                </c:pt>
                <c:pt idx="389">
                  <c:v>39600</c:v>
                </c:pt>
                <c:pt idx="390">
                  <c:v>39630</c:v>
                </c:pt>
                <c:pt idx="391">
                  <c:v>39661</c:v>
                </c:pt>
                <c:pt idx="392">
                  <c:v>39692</c:v>
                </c:pt>
                <c:pt idx="393">
                  <c:v>39722</c:v>
                </c:pt>
                <c:pt idx="394">
                  <c:v>39753</c:v>
                </c:pt>
                <c:pt idx="395">
                  <c:v>39783</c:v>
                </c:pt>
                <c:pt idx="396">
                  <c:v>39814</c:v>
                </c:pt>
                <c:pt idx="397">
                  <c:v>39845</c:v>
                </c:pt>
                <c:pt idx="398">
                  <c:v>39873</c:v>
                </c:pt>
                <c:pt idx="399">
                  <c:v>39904</c:v>
                </c:pt>
                <c:pt idx="400">
                  <c:v>39934</c:v>
                </c:pt>
                <c:pt idx="401">
                  <c:v>39965</c:v>
                </c:pt>
                <c:pt idx="402">
                  <c:v>39995</c:v>
                </c:pt>
                <c:pt idx="403">
                  <c:v>40026</c:v>
                </c:pt>
                <c:pt idx="404">
                  <c:v>40057</c:v>
                </c:pt>
                <c:pt idx="405">
                  <c:v>40087</c:v>
                </c:pt>
                <c:pt idx="406">
                  <c:v>40118</c:v>
                </c:pt>
                <c:pt idx="407">
                  <c:v>40148</c:v>
                </c:pt>
                <c:pt idx="408">
                  <c:v>40179</c:v>
                </c:pt>
                <c:pt idx="409">
                  <c:v>40210</c:v>
                </c:pt>
                <c:pt idx="410">
                  <c:v>40238</c:v>
                </c:pt>
                <c:pt idx="411">
                  <c:v>40269</c:v>
                </c:pt>
                <c:pt idx="412">
                  <c:v>40299</c:v>
                </c:pt>
                <c:pt idx="413">
                  <c:v>40330</c:v>
                </c:pt>
                <c:pt idx="414">
                  <c:v>40360</c:v>
                </c:pt>
                <c:pt idx="415">
                  <c:v>40391</c:v>
                </c:pt>
                <c:pt idx="416">
                  <c:v>40422</c:v>
                </c:pt>
                <c:pt idx="417">
                  <c:v>40452</c:v>
                </c:pt>
                <c:pt idx="418">
                  <c:v>40483</c:v>
                </c:pt>
                <c:pt idx="419">
                  <c:v>40513</c:v>
                </c:pt>
                <c:pt idx="420">
                  <c:v>40544</c:v>
                </c:pt>
                <c:pt idx="421">
                  <c:v>40575</c:v>
                </c:pt>
                <c:pt idx="422">
                  <c:v>40603</c:v>
                </c:pt>
                <c:pt idx="423">
                  <c:v>40634</c:v>
                </c:pt>
                <c:pt idx="424">
                  <c:v>40664</c:v>
                </c:pt>
                <c:pt idx="425">
                  <c:v>40695</c:v>
                </c:pt>
                <c:pt idx="426">
                  <c:v>40725</c:v>
                </c:pt>
                <c:pt idx="427">
                  <c:v>40756</c:v>
                </c:pt>
                <c:pt idx="428">
                  <c:v>40787</c:v>
                </c:pt>
                <c:pt idx="429">
                  <c:v>40817</c:v>
                </c:pt>
                <c:pt idx="430">
                  <c:v>40848</c:v>
                </c:pt>
                <c:pt idx="431">
                  <c:v>40878</c:v>
                </c:pt>
                <c:pt idx="432">
                  <c:v>40909</c:v>
                </c:pt>
                <c:pt idx="433">
                  <c:v>40940</c:v>
                </c:pt>
                <c:pt idx="434">
                  <c:v>40969</c:v>
                </c:pt>
                <c:pt idx="435">
                  <c:v>41000</c:v>
                </c:pt>
                <c:pt idx="436">
                  <c:v>41030</c:v>
                </c:pt>
                <c:pt idx="437">
                  <c:v>41061</c:v>
                </c:pt>
                <c:pt idx="438">
                  <c:v>41091</c:v>
                </c:pt>
                <c:pt idx="439">
                  <c:v>41122</c:v>
                </c:pt>
                <c:pt idx="440">
                  <c:v>41153</c:v>
                </c:pt>
                <c:pt idx="441">
                  <c:v>41183</c:v>
                </c:pt>
                <c:pt idx="442">
                  <c:v>41214</c:v>
                </c:pt>
                <c:pt idx="443">
                  <c:v>41244</c:v>
                </c:pt>
                <c:pt idx="444">
                  <c:v>41275</c:v>
                </c:pt>
                <c:pt idx="445">
                  <c:v>41306</c:v>
                </c:pt>
                <c:pt idx="446">
                  <c:v>41334</c:v>
                </c:pt>
                <c:pt idx="447">
                  <c:v>41365</c:v>
                </c:pt>
                <c:pt idx="448">
                  <c:v>41395</c:v>
                </c:pt>
                <c:pt idx="449">
                  <c:v>41426</c:v>
                </c:pt>
                <c:pt idx="450">
                  <c:v>41456</c:v>
                </c:pt>
                <c:pt idx="451">
                  <c:v>41487</c:v>
                </c:pt>
                <c:pt idx="452">
                  <c:v>41518</c:v>
                </c:pt>
                <c:pt idx="453">
                  <c:v>41548</c:v>
                </c:pt>
                <c:pt idx="454">
                  <c:v>41579</c:v>
                </c:pt>
                <c:pt idx="455">
                  <c:v>41609</c:v>
                </c:pt>
                <c:pt idx="456">
                  <c:v>41640</c:v>
                </c:pt>
                <c:pt idx="457">
                  <c:v>41671</c:v>
                </c:pt>
                <c:pt idx="458">
                  <c:v>41699</c:v>
                </c:pt>
                <c:pt idx="459">
                  <c:v>41730</c:v>
                </c:pt>
                <c:pt idx="460">
                  <c:v>41760</c:v>
                </c:pt>
                <c:pt idx="461">
                  <c:v>41791</c:v>
                </c:pt>
                <c:pt idx="462">
                  <c:v>41821</c:v>
                </c:pt>
                <c:pt idx="463">
                  <c:v>41852</c:v>
                </c:pt>
                <c:pt idx="464">
                  <c:v>41883</c:v>
                </c:pt>
                <c:pt idx="465">
                  <c:v>41913</c:v>
                </c:pt>
                <c:pt idx="466">
                  <c:v>41944</c:v>
                </c:pt>
                <c:pt idx="467">
                  <c:v>41974</c:v>
                </c:pt>
                <c:pt idx="468">
                  <c:v>42005</c:v>
                </c:pt>
                <c:pt idx="469">
                  <c:v>42036</c:v>
                </c:pt>
                <c:pt idx="470">
                  <c:v>42064</c:v>
                </c:pt>
                <c:pt idx="471">
                  <c:v>42095</c:v>
                </c:pt>
                <c:pt idx="472">
                  <c:v>42125</c:v>
                </c:pt>
                <c:pt idx="473">
                  <c:v>42156</c:v>
                </c:pt>
                <c:pt idx="474">
                  <c:v>42186</c:v>
                </c:pt>
                <c:pt idx="475">
                  <c:v>42217</c:v>
                </c:pt>
                <c:pt idx="476">
                  <c:v>42248</c:v>
                </c:pt>
                <c:pt idx="477">
                  <c:v>42278</c:v>
                </c:pt>
                <c:pt idx="478">
                  <c:v>42309</c:v>
                </c:pt>
                <c:pt idx="479">
                  <c:v>42339</c:v>
                </c:pt>
                <c:pt idx="480">
                  <c:v>42370</c:v>
                </c:pt>
                <c:pt idx="481">
                  <c:v>42401</c:v>
                </c:pt>
                <c:pt idx="482">
                  <c:v>42430</c:v>
                </c:pt>
                <c:pt idx="483">
                  <c:v>42461</c:v>
                </c:pt>
                <c:pt idx="484">
                  <c:v>42491</c:v>
                </c:pt>
                <c:pt idx="485">
                  <c:v>42522</c:v>
                </c:pt>
                <c:pt idx="486">
                  <c:v>42552</c:v>
                </c:pt>
                <c:pt idx="487">
                  <c:v>42583</c:v>
                </c:pt>
                <c:pt idx="488">
                  <c:v>42614</c:v>
                </c:pt>
                <c:pt idx="489">
                  <c:v>42644</c:v>
                </c:pt>
                <c:pt idx="490">
                  <c:v>42675</c:v>
                </c:pt>
                <c:pt idx="491">
                  <c:v>42705</c:v>
                </c:pt>
                <c:pt idx="492">
                  <c:v>42736</c:v>
                </c:pt>
                <c:pt idx="493">
                  <c:v>42767</c:v>
                </c:pt>
                <c:pt idx="494">
                  <c:v>42795</c:v>
                </c:pt>
                <c:pt idx="495">
                  <c:v>42826</c:v>
                </c:pt>
                <c:pt idx="496">
                  <c:v>42856</c:v>
                </c:pt>
                <c:pt idx="497">
                  <c:v>42887</c:v>
                </c:pt>
                <c:pt idx="498">
                  <c:v>42917</c:v>
                </c:pt>
                <c:pt idx="499">
                  <c:v>42948</c:v>
                </c:pt>
                <c:pt idx="500">
                  <c:v>42979</c:v>
                </c:pt>
                <c:pt idx="501">
                  <c:v>43009</c:v>
                </c:pt>
                <c:pt idx="502">
                  <c:v>43040</c:v>
                </c:pt>
                <c:pt idx="503">
                  <c:v>43070</c:v>
                </c:pt>
                <c:pt idx="504">
                  <c:v>43101</c:v>
                </c:pt>
                <c:pt idx="505">
                  <c:v>43132</c:v>
                </c:pt>
                <c:pt idx="506">
                  <c:v>43160</c:v>
                </c:pt>
                <c:pt idx="507">
                  <c:v>43191</c:v>
                </c:pt>
                <c:pt idx="508">
                  <c:v>43221</c:v>
                </c:pt>
                <c:pt idx="509">
                  <c:v>43252</c:v>
                </c:pt>
                <c:pt idx="510">
                  <c:v>43282</c:v>
                </c:pt>
                <c:pt idx="511">
                  <c:v>43313</c:v>
                </c:pt>
                <c:pt idx="512">
                  <c:v>43344</c:v>
                </c:pt>
                <c:pt idx="513">
                  <c:v>43374</c:v>
                </c:pt>
                <c:pt idx="514">
                  <c:v>43405</c:v>
                </c:pt>
                <c:pt idx="515">
                  <c:v>43435</c:v>
                </c:pt>
                <c:pt idx="516">
                  <c:v>43466</c:v>
                </c:pt>
                <c:pt idx="517">
                  <c:v>43497</c:v>
                </c:pt>
                <c:pt idx="518">
                  <c:v>43525</c:v>
                </c:pt>
                <c:pt idx="519">
                  <c:v>43556</c:v>
                </c:pt>
                <c:pt idx="520">
                  <c:v>43586</c:v>
                </c:pt>
                <c:pt idx="521">
                  <c:v>43617</c:v>
                </c:pt>
                <c:pt idx="522">
                  <c:v>43647</c:v>
                </c:pt>
                <c:pt idx="523">
                  <c:v>43678</c:v>
                </c:pt>
                <c:pt idx="524">
                  <c:v>43709</c:v>
                </c:pt>
                <c:pt idx="525">
                  <c:v>43739</c:v>
                </c:pt>
                <c:pt idx="526">
                  <c:v>43770</c:v>
                </c:pt>
                <c:pt idx="527">
                  <c:v>43800</c:v>
                </c:pt>
                <c:pt idx="528">
                  <c:v>43831</c:v>
                </c:pt>
                <c:pt idx="529">
                  <c:v>43862</c:v>
                </c:pt>
                <c:pt idx="530">
                  <c:v>43891</c:v>
                </c:pt>
                <c:pt idx="531">
                  <c:v>43922</c:v>
                </c:pt>
                <c:pt idx="532">
                  <c:v>43952</c:v>
                </c:pt>
                <c:pt idx="533">
                  <c:v>43983</c:v>
                </c:pt>
                <c:pt idx="534">
                  <c:v>44013</c:v>
                </c:pt>
                <c:pt idx="535">
                  <c:v>44044</c:v>
                </c:pt>
                <c:pt idx="536">
                  <c:v>44075</c:v>
                </c:pt>
                <c:pt idx="537">
                  <c:v>44105</c:v>
                </c:pt>
                <c:pt idx="538">
                  <c:v>44136</c:v>
                </c:pt>
                <c:pt idx="539">
                  <c:v>44166</c:v>
                </c:pt>
                <c:pt idx="540">
                  <c:v>44197</c:v>
                </c:pt>
                <c:pt idx="541">
                  <c:v>44228</c:v>
                </c:pt>
                <c:pt idx="542">
                  <c:v>44256</c:v>
                </c:pt>
                <c:pt idx="543">
                  <c:v>44287</c:v>
                </c:pt>
                <c:pt idx="544">
                  <c:v>44317</c:v>
                </c:pt>
                <c:pt idx="545">
                  <c:v>44348</c:v>
                </c:pt>
                <c:pt idx="546">
                  <c:v>44378</c:v>
                </c:pt>
                <c:pt idx="547">
                  <c:v>44409</c:v>
                </c:pt>
                <c:pt idx="548">
                  <c:v>44440</c:v>
                </c:pt>
                <c:pt idx="549">
                  <c:v>44470</c:v>
                </c:pt>
                <c:pt idx="550">
                  <c:v>44501</c:v>
                </c:pt>
                <c:pt idx="551">
                  <c:v>44531</c:v>
                </c:pt>
                <c:pt idx="552">
                  <c:v>44562</c:v>
                </c:pt>
                <c:pt idx="553">
                  <c:v>44593</c:v>
                </c:pt>
                <c:pt idx="554">
                  <c:v>44621</c:v>
                </c:pt>
                <c:pt idx="555">
                  <c:v>44652</c:v>
                </c:pt>
                <c:pt idx="556">
                  <c:v>44682</c:v>
                </c:pt>
                <c:pt idx="557">
                  <c:v>44713</c:v>
                </c:pt>
                <c:pt idx="558">
                  <c:v>44743</c:v>
                </c:pt>
                <c:pt idx="559">
                  <c:v>44774</c:v>
                </c:pt>
                <c:pt idx="560">
                  <c:v>44805</c:v>
                </c:pt>
                <c:pt idx="561">
                  <c:v>44835</c:v>
                </c:pt>
                <c:pt idx="562">
                  <c:v>44866</c:v>
                </c:pt>
                <c:pt idx="563">
                  <c:v>44896</c:v>
                </c:pt>
              </c:numCache>
            </c:numRef>
          </c:cat>
          <c:val>
            <c:numRef>
              <c:f>'BLS Data Series'!$C$2:$C$10000</c:f>
              <c:numCache>
                <c:formatCode>0.0%</c:formatCode>
                <c:ptCount val="9999"/>
                <c:pt idx="0">
                  <c:v>0.61599999999999999</c:v>
                </c:pt>
                <c:pt idx="1">
                  <c:v>0.61499999999999999</c:v>
                </c:pt>
                <c:pt idx="2">
                  <c:v>0.61499999999999999</c:v>
                </c:pt>
                <c:pt idx="3">
                  <c:v>0.61599999999999999</c:v>
                </c:pt>
                <c:pt idx="4">
                  <c:v>0.61699999999999999</c:v>
                </c:pt>
                <c:pt idx="5">
                  <c:v>0.61799999999999999</c:v>
                </c:pt>
                <c:pt idx="6">
                  <c:v>0.61899999999999999</c:v>
                </c:pt>
                <c:pt idx="7">
                  <c:v>0.61899999999999999</c:v>
                </c:pt>
                <c:pt idx="8">
                  <c:v>0.61899999999999999</c:v>
                </c:pt>
                <c:pt idx="9">
                  <c:v>0.61899999999999999</c:v>
                </c:pt>
                <c:pt idx="10">
                  <c:v>0.61899999999999999</c:v>
                </c:pt>
                <c:pt idx="11">
                  <c:v>0.62</c:v>
                </c:pt>
                <c:pt idx="12">
                  <c:v>0.621</c:v>
                </c:pt>
                <c:pt idx="13">
                  <c:v>0.622</c:v>
                </c:pt>
                <c:pt idx="14">
                  <c:v>0.623</c:v>
                </c:pt>
                <c:pt idx="15">
                  <c:v>0.625</c:v>
                </c:pt>
                <c:pt idx="16">
                  <c:v>0.626</c:v>
                </c:pt>
                <c:pt idx="17">
                  <c:v>0.627</c:v>
                </c:pt>
                <c:pt idx="18">
                  <c:v>0.629</c:v>
                </c:pt>
                <c:pt idx="19">
                  <c:v>0.63</c:v>
                </c:pt>
                <c:pt idx="20">
                  <c:v>0.63200000000000001</c:v>
                </c:pt>
                <c:pt idx="21">
                  <c:v>0.63200000000000001</c:v>
                </c:pt>
                <c:pt idx="22">
                  <c:v>0.63300000000000001</c:v>
                </c:pt>
                <c:pt idx="23">
                  <c:v>0.63300000000000001</c:v>
                </c:pt>
                <c:pt idx="24">
                  <c:v>0.63300000000000001</c:v>
                </c:pt>
                <c:pt idx="25">
                  <c:v>0.63300000000000001</c:v>
                </c:pt>
                <c:pt idx="26">
                  <c:v>0.63300000000000001</c:v>
                </c:pt>
                <c:pt idx="27">
                  <c:v>0.63300000000000001</c:v>
                </c:pt>
                <c:pt idx="28">
                  <c:v>0.63400000000000001</c:v>
                </c:pt>
                <c:pt idx="29">
                  <c:v>0.63500000000000001</c:v>
                </c:pt>
                <c:pt idx="30">
                  <c:v>0.63600000000000001</c:v>
                </c:pt>
                <c:pt idx="31">
                  <c:v>0.63700000000000001</c:v>
                </c:pt>
                <c:pt idx="32">
                  <c:v>0.63800000000000001</c:v>
                </c:pt>
                <c:pt idx="33">
                  <c:v>0.63900000000000001</c:v>
                </c:pt>
                <c:pt idx="34">
                  <c:v>0.6409999999999999</c:v>
                </c:pt>
                <c:pt idx="35">
                  <c:v>0.64300000000000002</c:v>
                </c:pt>
                <c:pt idx="36">
                  <c:v>0.64400000000000002</c:v>
                </c:pt>
                <c:pt idx="37">
                  <c:v>0.64400000000000002</c:v>
                </c:pt>
                <c:pt idx="38">
                  <c:v>0.64300000000000002</c:v>
                </c:pt>
                <c:pt idx="39">
                  <c:v>0.64200000000000002</c:v>
                </c:pt>
                <c:pt idx="40">
                  <c:v>0.64200000000000002</c:v>
                </c:pt>
                <c:pt idx="41">
                  <c:v>0.64200000000000002</c:v>
                </c:pt>
                <c:pt idx="42">
                  <c:v>0.64200000000000002</c:v>
                </c:pt>
                <c:pt idx="43">
                  <c:v>0.64300000000000002</c:v>
                </c:pt>
                <c:pt idx="44">
                  <c:v>0.64400000000000002</c:v>
                </c:pt>
                <c:pt idx="45">
                  <c:v>0.64500000000000002</c:v>
                </c:pt>
                <c:pt idx="46">
                  <c:v>0.64500000000000002</c:v>
                </c:pt>
                <c:pt idx="47">
                  <c:v>0.64400000000000002</c:v>
                </c:pt>
                <c:pt idx="48">
                  <c:v>0.64400000000000002</c:v>
                </c:pt>
                <c:pt idx="49">
                  <c:v>0.64300000000000002</c:v>
                </c:pt>
                <c:pt idx="50">
                  <c:v>0.64300000000000002</c:v>
                </c:pt>
                <c:pt idx="51">
                  <c:v>0.64200000000000002</c:v>
                </c:pt>
                <c:pt idx="52">
                  <c:v>0.64200000000000002</c:v>
                </c:pt>
                <c:pt idx="53">
                  <c:v>0.64200000000000002</c:v>
                </c:pt>
                <c:pt idx="54">
                  <c:v>0.6409999999999999</c:v>
                </c:pt>
                <c:pt idx="55">
                  <c:v>0.63900000000000001</c:v>
                </c:pt>
                <c:pt idx="56">
                  <c:v>0.63700000000000001</c:v>
                </c:pt>
                <c:pt idx="57">
                  <c:v>0.63500000000000001</c:v>
                </c:pt>
                <c:pt idx="58">
                  <c:v>0.63400000000000001</c:v>
                </c:pt>
                <c:pt idx="59">
                  <c:v>0.63400000000000001</c:v>
                </c:pt>
                <c:pt idx="60">
                  <c:v>0.63400000000000001</c:v>
                </c:pt>
                <c:pt idx="61">
                  <c:v>0.63500000000000001</c:v>
                </c:pt>
                <c:pt idx="62">
                  <c:v>0.63600000000000001</c:v>
                </c:pt>
                <c:pt idx="63">
                  <c:v>0.63600000000000001</c:v>
                </c:pt>
                <c:pt idx="64">
                  <c:v>0.63500000000000001</c:v>
                </c:pt>
                <c:pt idx="65">
                  <c:v>0.63400000000000001</c:v>
                </c:pt>
                <c:pt idx="66">
                  <c:v>0.63200000000000001</c:v>
                </c:pt>
                <c:pt idx="67">
                  <c:v>0.63100000000000001</c:v>
                </c:pt>
                <c:pt idx="68">
                  <c:v>0.63100000000000001</c:v>
                </c:pt>
                <c:pt idx="69">
                  <c:v>0.63200000000000001</c:v>
                </c:pt>
                <c:pt idx="70">
                  <c:v>0.63300000000000001</c:v>
                </c:pt>
                <c:pt idx="71">
                  <c:v>0.63300000000000001</c:v>
                </c:pt>
                <c:pt idx="72">
                  <c:v>0.63300000000000001</c:v>
                </c:pt>
                <c:pt idx="73">
                  <c:v>0.63300000000000001</c:v>
                </c:pt>
                <c:pt idx="74">
                  <c:v>0.63300000000000001</c:v>
                </c:pt>
                <c:pt idx="75">
                  <c:v>0.63200000000000001</c:v>
                </c:pt>
                <c:pt idx="76">
                  <c:v>0.63200000000000001</c:v>
                </c:pt>
                <c:pt idx="77">
                  <c:v>0.63100000000000001</c:v>
                </c:pt>
                <c:pt idx="78">
                  <c:v>0.63100000000000001</c:v>
                </c:pt>
                <c:pt idx="79">
                  <c:v>0.63200000000000001</c:v>
                </c:pt>
                <c:pt idx="80">
                  <c:v>0.63300000000000001</c:v>
                </c:pt>
                <c:pt idx="81">
                  <c:v>0.63400000000000001</c:v>
                </c:pt>
                <c:pt idx="82">
                  <c:v>0.63500000000000001</c:v>
                </c:pt>
                <c:pt idx="83">
                  <c:v>0.63500000000000001</c:v>
                </c:pt>
                <c:pt idx="84">
                  <c:v>0.63500000000000001</c:v>
                </c:pt>
                <c:pt idx="85">
                  <c:v>0.63400000000000001</c:v>
                </c:pt>
                <c:pt idx="86">
                  <c:v>0.63400000000000001</c:v>
                </c:pt>
                <c:pt idx="87">
                  <c:v>0.63400000000000001</c:v>
                </c:pt>
                <c:pt idx="88">
                  <c:v>0.63500000000000001</c:v>
                </c:pt>
                <c:pt idx="89">
                  <c:v>0.63600000000000001</c:v>
                </c:pt>
                <c:pt idx="90">
                  <c:v>0.63700000000000001</c:v>
                </c:pt>
                <c:pt idx="91">
                  <c:v>0.63700000000000001</c:v>
                </c:pt>
                <c:pt idx="92">
                  <c:v>0.63600000000000001</c:v>
                </c:pt>
                <c:pt idx="93">
                  <c:v>0.63600000000000001</c:v>
                </c:pt>
                <c:pt idx="94">
                  <c:v>0.63500000000000001</c:v>
                </c:pt>
                <c:pt idx="95">
                  <c:v>0.63400000000000001</c:v>
                </c:pt>
                <c:pt idx="96">
                  <c:v>0.63500000000000001</c:v>
                </c:pt>
                <c:pt idx="97">
                  <c:v>0.63600000000000001</c:v>
                </c:pt>
                <c:pt idx="98">
                  <c:v>0.63700000000000001</c:v>
                </c:pt>
                <c:pt idx="99">
                  <c:v>0.63900000000000001</c:v>
                </c:pt>
                <c:pt idx="100">
                  <c:v>0.6409999999999999</c:v>
                </c:pt>
                <c:pt idx="101">
                  <c:v>0.64200000000000002</c:v>
                </c:pt>
                <c:pt idx="102">
                  <c:v>0.64200000000000002</c:v>
                </c:pt>
                <c:pt idx="103">
                  <c:v>0.6409999999999999</c:v>
                </c:pt>
                <c:pt idx="104">
                  <c:v>0.6409999999999999</c:v>
                </c:pt>
                <c:pt idx="105">
                  <c:v>0.6409999999999999</c:v>
                </c:pt>
                <c:pt idx="106">
                  <c:v>0.6409999999999999</c:v>
                </c:pt>
                <c:pt idx="107">
                  <c:v>0.64200000000000002</c:v>
                </c:pt>
                <c:pt idx="108">
                  <c:v>0.64200000000000002</c:v>
                </c:pt>
                <c:pt idx="109">
                  <c:v>0.64300000000000002</c:v>
                </c:pt>
                <c:pt idx="110">
                  <c:v>0.64300000000000002</c:v>
                </c:pt>
                <c:pt idx="111">
                  <c:v>0.64200000000000002</c:v>
                </c:pt>
                <c:pt idx="112">
                  <c:v>0.6409999999999999</c:v>
                </c:pt>
                <c:pt idx="113">
                  <c:v>0.6409999999999999</c:v>
                </c:pt>
                <c:pt idx="114">
                  <c:v>0.6409999999999999</c:v>
                </c:pt>
                <c:pt idx="115">
                  <c:v>0.6409999999999999</c:v>
                </c:pt>
                <c:pt idx="116">
                  <c:v>0.64200000000000002</c:v>
                </c:pt>
                <c:pt idx="117">
                  <c:v>0.6409999999999999</c:v>
                </c:pt>
                <c:pt idx="118">
                  <c:v>0.6409999999999999</c:v>
                </c:pt>
                <c:pt idx="119">
                  <c:v>0.64</c:v>
                </c:pt>
                <c:pt idx="120">
                  <c:v>0.63900000000000001</c:v>
                </c:pt>
                <c:pt idx="121">
                  <c:v>0.63900000000000001</c:v>
                </c:pt>
                <c:pt idx="122">
                  <c:v>0.64</c:v>
                </c:pt>
                <c:pt idx="123">
                  <c:v>0.64</c:v>
                </c:pt>
                <c:pt idx="124">
                  <c:v>0.6409999999999999</c:v>
                </c:pt>
                <c:pt idx="125">
                  <c:v>0.64200000000000002</c:v>
                </c:pt>
                <c:pt idx="126">
                  <c:v>0.64200000000000002</c:v>
                </c:pt>
                <c:pt idx="127">
                  <c:v>0.64200000000000002</c:v>
                </c:pt>
                <c:pt idx="128">
                  <c:v>0.64300000000000002</c:v>
                </c:pt>
                <c:pt idx="129">
                  <c:v>0.64400000000000002</c:v>
                </c:pt>
                <c:pt idx="130">
                  <c:v>0.64500000000000002</c:v>
                </c:pt>
                <c:pt idx="131">
                  <c:v>0.64599999999999991</c:v>
                </c:pt>
                <c:pt idx="132">
                  <c:v>0.64700000000000002</c:v>
                </c:pt>
                <c:pt idx="133">
                  <c:v>0.64800000000000002</c:v>
                </c:pt>
                <c:pt idx="134">
                  <c:v>0.64900000000000002</c:v>
                </c:pt>
                <c:pt idx="135">
                  <c:v>0.65</c:v>
                </c:pt>
                <c:pt idx="136">
                  <c:v>0.65099999999999991</c:v>
                </c:pt>
                <c:pt idx="137">
                  <c:v>0.65099999999999991</c:v>
                </c:pt>
                <c:pt idx="138">
                  <c:v>0.65099999999999991</c:v>
                </c:pt>
                <c:pt idx="139">
                  <c:v>0.65099999999999991</c:v>
                </c:pt>
                <c:pt idx="140">
                  <c:v>0.65099999999999991</c:v>
                </c:pt>
                <c:pt idx="141">
                  <c:v>0.65099999999999991</c:v>
                </c:pt>
                <c:pt idx="142">
                  <c:v>0.65099999999999991</c:v>
                </c:pt>
                <c:pt idx="143">
                  <c:v>0.65099999999999991</c:v>
                </c:pt>
                <c:pt idx="144">
                  <c:v>0.65099999999999991</c:v>
                </c:pt>
                <c:pt idx="145">
                  <c:v>0.65099999999999991</c:v>
                </c:pt>
                <c:pt idx="146">
                  <c:v>0.65099999999999991</c:v>
                </c:pt>
                <c:pt idx="147">
                  <c:v>0.65</c:v>
                </c:pt>
                <c:pt idx="148">
                  <c:v>0.65</c:v>
                </c:pt>
                <c:pt idx="149">
                  <c:v>0.65099999999999991</c:v>
                </c:pt>
                <c:pt idx="150">
                  <c:v>0.65099999999999991</c:v>
                </c:pt>
                <c:pt idx="151">
                  <c:v>0.65300000000000002</c:v>
                </c:pt>
                <c:pt idx="152">
                  <c:v>0.65500000000000003</c:v>
                </c:pt>
                <c:pt idx="153">
                  <c:v>0.65599999999999992</c:v>
                </c:pt>
                <c:pt idx="154">
                  <c:v>0.65700000000000003</c:v>
                </c:pt>
                <c:pt idx="155">
                  <c:v>0.65700000000000003</c:v>
                </c:pt>
                <c:pt idx="156">
                  <c:v>0.65700000000000003</c:v>
                </c:pt>
                <c:pt idx="157">
                  <c:v>0.65700000000000003</c:v>
                </c:pt>
                <c:pt idx="158">
                  <c:v>0.65700000000000003</c:v>
                </c:pt>
                <c:pt idx="159">
                  <c:v>0.65700000000000003</c:v>
                </c:pt>
                <c:pt idx="160">
                  <c:v>0.65700000000000003</c:v>
                </c:pt>
                <c:pt idx="161">
                  <c:v>0.65799999999999992</c:v>
                </c:pt>
                <c:pt idx="162">
                  <c:v>0.66</c:v>
                </c:pt>
                <c:pt idx="163">
                  <c:v>0.66099999999999992</c:v>
                </c:pt>
                <c:pt idx="164">
                  <c:v>0.66200000000000003</c:v>
                </c:pt>
                <c:pt idx="165">
                  <c:v>0.66299999999999992</c:v>
                </c:pt>
                <c:pt idx="166">
                  <c:v>0.66400000000000003</c:v>
                </c:pt>
                <c:pt idx="167">
                  <c:v>0.66400000000000003</c:v>
                </c:pt>
                <c:pt idx="168">
                  <c:v>0.66400000000000003</c:v>
                </c:pt>
                <c:pt idx="169">
                  <c:v>0.66299999999999992</c:v>
                </c:pt>
                <c:pt idx="170">
                  <c:v>0.66099999999999992</c:v>
                </c:pt>
                <c:pt idx="171">
                  <c:v>0.66</c:v>
                </c:pt>
                <c:pt idx="172">
                  <c:v>0.65900000000000003</c:v>
                </c:pt>
                <c:pt idx="173">
                  <c:v>0.65900000000000003</c:v>
                </c:pt>
                <c:pt idx="174">
                  <c:v>0.65799999999999992</c:v>
                </c:pt>
                <c:pt idx="175">
                  <c:v>0.65700000000000003</c:v>
                </c:pt>
                <c:pt idx="176">
                  <c:v>0.65500000000000003</c:v>
                </c:pt>
                <c:pt idx="177">
                  <c:v>0.65400000000000003</c:v>
                </c:pt>
                <c:pt idx="178">
                  <c:v>0.65300000000000002</c:v>
                </c:pt>
                <c:pt idx="179">
                  <c:v>0.65300000000000002</c:v>
                </c:pt>
                <c:pt idx="180">
                  <c:v>0.65300000000000002</c:v>
                </c:pt>
                <c:pt idx="181">
                  <c:v>0.65300000000000002</c:v>
                </c:pt>
                <c:pt idx="182">
                  <c:v>0.65300000000000002</c:v>
                </c:pt>
                <c:pt idx="183">
                  <c:v>0.65200000000000002</c:v>
                </c:pt>
                <c:pt idx="184">
                  <c:v>0.65099999999999991</c:v>
                </c:pt>
                <c:pt idx="185">
                  <c:v>0.64900000000000002</c:v>
                </c:pt>
                <c:pt idx="186">
                  <c:v>0.64800000000000002</c:v>
                </c:pt>
                <c:pt idx="187">
                  <c:v>0.64700000000000002</c:v>
                </c:pt>
                <c:pt idx="188">
                  <c:v>0.64700000000000002</c:v>
                </c:pt>
                <c:pt idx="189">
                  <c:v>0.64800000000000002</c:v>
                </c:pt>
                <c:pt idx="190">
                  <c:v>0.64900000000000002</c:v>
                </c:pt>
                <c:pt idx="191">
                  <c:v>0.65</c:v>
                </c:pt>
                <c:pt idx="192">
                  <c:v>0.65200000000000002</c:v>
                </c:pt>
                <c:pt idx="193">
                  <c:v>0.65300000000000002</c:v>
                </c:pt>
                <c:pt idx="194">
                  <c:v>0.65400000000000003</c:v>
                </c:pt>
                <c:pt idx="195">
                  <c:v>0.65599999999999992</c:v>
                </c:pt>
                <c:pt idx="196">
                  <c:v>0.65700000000000003</c:v>
                </c:pt>
                <c:pt idx="197">
                  <c:v>0.65799999999999992</c:v>
                </c:pt>
                <c:pt idx="198">
                  <c:v>0.65799999999999992</c:v>
                </c:pt>
                <c:pt idx="199">
                  <c:v>0.65799999999999992</c:v>
                </c:pt>
                <c:pt idx="200">
                  <c:v>0.65700000000000003</c:v>
                </c:pt>
                <c:pt idx="201">
                  <c:v>0.65500000000000003</c:v>
                </c:pt>
                <c:pt idx="202">
                  <c:v>0.65300000000000002</c:v>
                </c:pt>
                <c:pt idx="203">
                  <c:v>0.65200000000000002</c:v>
                </c:pt>
                <c:pt idx="204">
                  <c:v>0.65200000000000002</c:v>
                </c:pt>
                <c:pt idx="205">
                  <c:v>0.65200000000000002</c:v>
                </c:pt>
                <c:pt idx="206">
                  <c:v>0.65300000000000002</c:v>
                </c:pt>
                <c:pt idx="207">
                  <c:v>0.65500000000000003</c:v>
                </c:pt>
                <c:pt idx="208">
                  <c:v>0.65700000000000003</c:v>
                </c:pt>
                <c:pt idx="209">
                  <c:v>0.65900000000000003</c:v>
                </c:pt>
                <c:pt idx="210">
                  <c:v>0.66</c:v>
                </c:pt>
                <c:pt idx="211">
                  <c:v>0.66099999999999992</c:v>
                </c:pt>
                <c:pt idx="212">
                  <c:v>0.66099999999999992</c:v>
                </c:pt>
                <c:pt idx="213">
                  <c:v>0.66299999999999992</c:v>
                </c:pt>
                <c:pt idx="214">
                  <c:v>0.66400000000000003</c:v>
                </c:pt>
                <c:pt idx="215">
                  <c:v>0.66500000000000004</c:v>
                </c:pt>
                <c:pt idx="216">
                  <c:v>0.66599999999999993</c:v>
                </c:pt>
                <c:pt idx="217">
                  <c:v>0.66599999999999993</c:v>
                </c:pt>
                <c:pt idx="218">
                  <c:v>0.66500000000000004</c:v>
                </c:pt>
                <c:pt idx="219">
                  <c:v>0.66400000000000003</c:v>
                </c:pt>
                <c:pt idx="220">
                  <c:v>0.66299999999999992</c:v>
                </c:pt>
                <c:pt idx="221">
                  <c:v>0.66299999999999992</c:v>
                </c:pt>
                <c:pt idx="222">
                  <c:v>0.66299999999999992</c:v>
                </c:pt>
                <c:pt idx="223">
                  <c:v>0.66400000000000003</c:v>
                </c:pt>
                <c:pt idx="224">
                  <c:v>0.66500000000000004</c:v>
                </c:pt>
                <c:pt idx="225">
                  <c:v>0.66500000000000004</c:v>
                </c:pt>
                <c:pt idx="226">
                  <c:v>0.66500000000000004</c:v>
                </c:pt>
                <c:pt idx="227">
                  <c:v>0.66400000000000003</c:v>
                </c:pt>
                <c:pt idx="228">
                  <c:v>0.66400000000000003</c:v>
                </c:pt>
                <c:pt idx="229">
                  <c:v>0.66400000000000003</c:v>
                </c:pt>
                <c:pt idx="230">
                  <c:v>0.66400000000000003</c:v>
                </c:pt>
                <c:pt idx="231">
                  <c:v>0.66400000000000003</c:v>
                </c:pt>
                <c:pt idx="232">
                  <c:v>0.66500000000000004</c:v>
                </c:pt>
                <c:pt idx="233">
                  <c:v>0.66400000000000003</c:v>
                </c:pt>
                <c:pt idx="234">
                  <c:v>0.66400000000000003</c:v>
                </c:pt>
                <c:pt idx="235">
                  <c:v>0.66299999999999992</c:v>
                </c:pt>
                <c:pt idx="236">
                  <c:v>0.66200000000000003</c:v>
                </c:pt>
                <c:pt idx="237">
                  <c:v>0.66099999999999992</c:v>
                </c:pt>
                <c:pt idx="238">
                  <c:v>0.66</c:v>
                </c:pt>
                <c:pt idx="239">
                  <c:v>0.66</c:v>
                </c:pt>
                <c:pt idx="240">
                  <c:v>0.66</c:v>
                </c:pt>
                <c:pt idx="241">
                  <c:v>0.66099999999999992</c:v>
                </c:pt>
                <c:pt idx="242">
                  <c:v>0.66200000000000003</c:v>
                </c:pt>
                <c:pt idx="243">
                  <c:v>0.66299999999999992</c:v>
                </c:pt>
                <c:pt idx="244">
                  <c:v>0.66400000000000003</c:v>
                </c:pt>
                <c:pt idx="245">
                  <c:v>0.66500000000000004</c:v>
                </c:pt>
                <c:pt idx="246">
                  <c:v>0.66599999999999993</c:v>
                </c:pt>
                <c:pt idx="247">
                  <c:v>0.66700000000000004</c:v>
                </c:pt>
                <c:pt idx="248">
                  <c:v>0.66700000000000004</c:v>
                </c:pt>
                <c:pt idx="249">
                  <c:v>0.66700000000000004</c:v>
                </c:pt>
                <c:pt idx="250">
                  <c:v>0.66700000000000004</c:v>
                </c:pt>
                <c:pt idx="251">
                  <c:v>0.66700000000000004</c:v>
                </c:pt>
                <c:pt idx="252">
                  <c:v>0.66700000000000004</c:v>
                </c:pt>
                <c:pt idx="253">
                  <c:v>0.66700000000000004</c:v>
                </c:pt>
                <c:pt idx="254">
                  <c:v>0.66799999999999993</c:v>
                </c:pt>
                <c:pt idx="255">
                  <c:v>0.66799999999999993</c:v>
                </c:pt>
                <c:pt idx="256">
                  <c:v>0.66900000000000004</c:v>
                </c:pt>
                <c:pt idx="257">
                  <c:v>0.67</c:v>
                </c:pt>
                <c:pt idx="258">
                  <c:v>0.67099999999999993</c:v>
                </c:pt>
                <c:pt idx="259">
                  <c:v>0.67200000000000004</c:v>
                </c:pt>
                <c:pt idx="260">
                  <c:v>0.67200000000000004</c:v>
                </c:pt>
                <c:pt idx="261">
                  <c:v>0.67299999999999993</c:v>
                </c:pt>
                <c:pt idx="262">
                  <c:v>0.67400000000000004</c:v>
                </c:pt>
                <c:pt idx="263">
                  <c:v>0.67500000000000004</c:v>
                </c:pt>
                <c:pt idx="264">
                  <c:v>0.67500000000000004</c:v>
                </c:pt>
                <c:pt idx="265">
                  <c:v>0.67500000000000004</c:v>
                </c:pt>
                <c:pt idx="266">
                  <c:v>0.67500000000000004</c:v>
                </c:pt>
                <c:pt idx="267">
                  <c:v>0.67400000000000004</c:v>
                </c:pt>
                <c:pt idx="268">
                  <c:v>0.67400000000000004</c:v>
                </c:pt>
                <c:pt idx="269">
                  <c:v>0.67400000000000004</c:v>
                </c:pt>
                <c:pt idx="270">
                  <c:v>0.67</c:v>
                </c:pt>
                <c:pt idx="271">
                  <c:v>0.67500000000000004</c:v>
                </c:pt>
                <c:pt idx="272">
                  <c:v>0.67599999999999993</c:v>
                </c:pt>
                <c:pt idx="273">
                  <c:v>0.67700000000000005</c:v>
                </c:pt>
                <c:pt idx="274">
                  <c:v>0.67799999999999994</c:v>
                </c:pt>
                <c:pt idx="275">
                  <c:v>0.67900000000000005</c:v>
                </c:pt>
                <c:pt idx="276">
                  <c:v>0.67900000000000005</c:v>
                </c:pt>
                <c:pt idx="277">
                  <c:v>0.68</c:v>
                </c:pt>
                <c:pt idx="278">
                  <c:v>0.68</c:v>
                </c:pt>
                <c:pt idx="279">
                  <c:v>0.68099999999999994</c:v>
                </c:pt>
                <c:pt idx="280">
                  <c:v>0.68200000000000005</c:v>
                </c:pt>
                <c:pt idx="281">
                  <c:v>0.68200000000000005</c:v>
                </c:pt>
                <c:pt idx="282">
                  <c:v>0.68299999999999994</c:v>
                </c:pt>
                <c:pt idx="283">
                  <c:v>0.68400000000000005</c:v>
                </c:pt>
                <c:pt idx="284">
                  <c:v>0.68500000000000005</c:v>
                </c:pt>
                <c:pt idx="285">
                  <c:v>0.68599999999999994</c:v>
                </c:pt>
                <c:pt idx="286">
                  <c:v>0.68700000000000006</c:v>
                </c:pt>
                <c:pt idx="287">
                  <c:v>0.68700000000000006</c:v>
                </c:pt>
                <c:pt idx="288">
                  <c:v>0.68799999999999994</c:v>
                </c:pt>
                <c:pt idx="289">
                  <c:v>0.68799999999999994</c:v>
                </c:pt>
                <c:pt idx="290">
                  <c:v>0.68799999999999994</c:v>
                </c:pt>
                <c:pt idx="291">
                  <c:v>0.68799999999999994</c:v>
                </c:pt>
                <c:pt idx="292">
                  <c:v>0.68799999999999994</c:v>
                </c:pt>
                <c:pt idx="293">
                  <c:v>0.68700000000000006</c:v>
                </c:pt>
                <c:pt idx="294">
                  <c:v>0.68599999999999994</c:v>
                </c:pt>
                <c:pt idx="295">
                  <c:v>0.68500000000000005</c:v>
                </c:pt>
                <c:pt idx="296">
                  <c:v>0.68400000000000005</c:v>
                </c:pt>
                <c:pt idx="297">
                  <c:v>0.68400000000000005</c:v>
                </c:pt>
                <c:pt idx="298">
                  <c:v>0.68400000000000005</c:v>
                </c:pt>
                <c:pt idx="299">
                  <c:v>0.68500000000000005</c:v>
                </c:pt>
                <c:pt idx="300">
                  <c:v>0.68599999999999994</c:v>
                </c:pt>
                <c:pt idx="301">
                  <c:v>0.68599999999999994</c:v>
                </c:pt>
                <c:pt idx="302">
                  <c:v>0.68500000000000005</c:v>
                </c:pt>
                <c:pt idx="303">
                  <c:v>0.68400000000000005</c:v>
                </c:pt>
                <c:pt idx="304">
                  <c:v>0.68200000000000005</c:v>
                </c:pt>
                <c:pt idx="305">
                  <c:v>0.67900000000000005</c:v>
                </c:pt>
                <c:pt idx="306">
                  <c:v>0.67700000000000005</c:v>
                </c:pt>
                <c:pt idx="307">
                  <c:v>0.67599999999999993</c:v>
                </c:pt>
                <c:pt idx="308">
                  <c:v>0.67400000000000004</c:v>
                </c:pt>
                <c:pt idx="309">
                  <c:v>0.67200000000000004</c:v>
                </c:pt>
                <c:pt idx="310">
                  <c:v>0.67</c:v>
                </c:pt>
                <c:pt idx="311">
                  <c:v>0.66799999999999993</c:v>
                </c:pt>
                <c:pt idx="312">
                  <c:v>0.66700000000000004</c:v>
                </c:pt>
                <c:pt idx="313">
                  <c:v>0.66500000000000004</c:v>
                </c:pt>
                <c:pt idx="314">
                  <c:v>0.66400000000000003</c:v>
                </c:pt>
                <c:pt idx="315">
                  <c:v>0.66200000000000003</c:v>
                </c:pt>
                <c:pt idx="316">
                  <c:v>0.66200000000000003</c:v>
                </c:pt>
                <c:pt idx="317">
                  <c:v>0.66099999999999992</c:v>
                </c:pt>
                <c:pt idx="318">
                  <c:v>0.66</c:v>
                </c:pt>
                <c:pt idx="319">
                  <c:v>0.65900000000000003</c:v>
                </c:pt>
                <c:pt idx="320">
                  <c:v>0.65799999999999992</c:v>
                </c:pt>
                <c:pt idx="321">
                  <c:v>0.65799999999999992</c:v>
                </c:pt>
                <c:pt idx="322">
                  <c:v>0.65700000000000003</c:v>
                </c:pt>
                <c:pt idx="323">
                  <c:v>0.65700000000000003</c:v>
                </c:pt>
                <c:pt idx="324">
                  <c:v>0.65599999999999992</c:v>
                </c:pt>
                <c:pt idx="325">
                  <c:v>0.65700000000000003</c:v>
                </c:pt>
                <c:pt idx="326">
                  <c:v>0.65799999999999992</c:v>
                </c:pt>
                <c:pt idx="327">
                  <c:v>0.65799999999999992</c:v>
                </c:pt>
                <c:pt idx="328">
                  <c:v>0.65799999999999992</c:v>
                </c:pt>
                <c:pt idx="329">
                  <c:v>0.65799999999999992</c:v>
                </c:pt>
                <c:pt idx="330">
                  <c:v>0.65799999999999992</c:v>
                </c:pt>
                <c:pt idx="331">
                  <c:v>0.65700000000000003</c:v>
                </c:pt>
                <c:pt idx="332">
                  <c:v>0.65599999999999992</c:v>
                </c:pt>
                <c:pt idx="333">
                  <c:v>0.65500000000000003</c:v>
                </c:pt>
                <c:pt idx="334">
                  <c:v>0.65500000000000003</c:v>
                </c:pt>
                <c:pt idx="335">
                  <c:v>0.65500000000000003</c:v>
                </c:pt>
                <c:pt idx="336">
                  <c:v>0.65500000000000003</c:v>
                </c:pt>
                <c:pt idx="337">
                  <c:v>0.65500000000000003</c:v>
                </c:pt>
                <c:pt idx="338">
                  <c:v>0.65500000000000003</c:v>
                </c:pt>
                <c:pt idx="339">
                  <c:v>0.65500000000000003</c:v>
                </c:pt>
                <c:pt idx="340">
                  <c:v>0.65500000000000003</c:v>
                </c:pt>
                <c:pt idx="341">
                  <c:v>0.65500000000000003</c:v>
                </c:pt>
                <c:pt idx="342">
                  <c:v>0.65599999999999992</c:v>
                </c:pt>
                <c:pt idx="343">
                  <c:v>0.65599999999999992</c:v>
                </c:pt>
                <c:pt idx="344">
                  <c:v>0.65700000000000003</c:v>
                </c:pt>
                <c:pt idx="345">
                  <c:v>0.65700000000000003</c:v>
                </c:pt>
                <c:pt idx="346">
                  <c:v>0.65700000000000003</c:v>
                </c:pt>
                <c:pt idx="347">
                  <c:v>0.65700000000000003</c:v>
                </c:pt>
                <c:pt idx="348">
                  <c:v>0.65599999999999992</c:v>
                </c:pt>
                <c:pt idx="349">
                  <c:v>0.65599999999999992</c:v>
                </c:pt>
                <c:pt idx="350">
                  <c:v>0.65599999999999992</c:v>
                </c:pt>
                <c:pt idx="351">
                  <c:v>0.65599999999999992</c:v>
                </c:pt>
                <c:pt idx="352">
                  <c:v>0.65599999999999992</c:v>
                </c:pt>
                <c:pt idx="353">
                  <c:v>0.65599999999999992</c:v>
                </c:pt>
                <c:pt idx="354">
                  <c:v>0.65599999999999992</c:v>
                </c:pt>
                <c:pt idx="355">
                  <c:v>0.65500000000000003</c:v>
                </c:pt>
                <c:pt idx="356">
                  <c:v>0.65500000000000003</c:v>
                </c:pt>
                <c:pt idx="357">
                  <c:v>0.65400000000000003</c:v>
                </c:pt>
                <c:pt idx="358">
                  <c:v>0.65400000000000003</c:v>
                </c:pt>
                <c:pt idx="359">
                  <c:v>0.65300000000000002</c:v>
                </c:pt>
                <c:pt idx="360">
                  <c:v>0.65300000000000002</c:v>
                </c:pt>
                <c:pt idx="361">
                  <c:v>0.65300000000000002</c:v>
                </c:pt>
                <c:pt idx="362">
                  <c:v>0.65300000000000002</c:v>
                </c:pt>
                <c:pt idx="363">
                  <c:v>0.65300000000000002</c:v>
                </c:pt>
                <c:pt idx="364">
                  <c:v>0.65200000000000002</c:v>
                </c:pt>
                <c:pt idx="365">
                  <c:v>0.65200000000000002</c:v>
                </c:pt>
                <c:pt idx="366">
                  <c:v>0.65099999999999991</c:v>
                </c:pt>
                <c:pt idx="367">
                  <c:v>0.65099999999999991</c:v>
                </c:pt>
                <c:pt idx="368">
                  <c:v>0.65</c:v>
                </c:pt>
                <c:pt idx="369">
                  <c:v>0.65</c:v>
                </c:pt>
                <c:pt idx="370">
                  <c:v>0.64900000000000002</c:v>
                </c:pt>
                <c:pt idx="371">
                  <c:v>0.64800000000000002</c:v>
                </c:pt>
                <c:pt idx="372">
                  <c:v>0.64700000000000002</c:v>
                </c:pt>
                <c:pt idx="373">
                  <c:v>0.64599999999999991</c:v>
                </c:pt>
                <c:pt idx="374">
                  <c:v>0.64500000000000002</c:v>
                </c:pt>
                <c:pt idx="375">
                  <c:v>0.64300000000000002</c:v>
                </c:pt>
                <c:pt idx="376">
                  <c:v>0.64200000000000002</c:v>
                </c:pt>
                <c:pt idx="377">
                  <c:v>0.64200000000000002</c:v>
                </c:pt>
                <c:pt idx="378">
                  <c:v>0.64200000000000002</c:v>
                </c:pt>
                <c:pt idx="379">
                  <c:v>0.6409999999999999</c:v>
                </c:pt>
                <c:pt idx="380">
                  <c:v>0.6409999999999999</c:v>
                </c:pt>
                <c:pt idx="381">
                  <c:v>0.6409999999999999</c:v>
                </c:pt>
                <c:pt idx="382">
                  <c:v>0.64</c:v>
                </c:pt>
                <c:pt idx="383">
                  <c:v>0.63900000000000001</c:v>
                </c:pt>
                <c:pt idx="384">
                  <c:v>0.63800000000000001</c:v>
                </c:pt>
                <c:pt idx="385">
                  <c:v>0.63700000000000001</c:v>
                </c:pt>
                <c:pt idx="386">
                  <c:v>0.63600000000000001</c:v>
                </c:pt>
                <c:pt idx="387">
                  <c:v>0.63500000000000001</c:v>
                </c:pt>
                <c:pt idx="388">
                  <c:v>0.63400000000000001</c:v>
                </c:pt>
                <c:pt idx="389">
                  <c:v>0.63400000000000001</c:v>
                </c:pt>
                <c:pt idx="390">
                  <c:v>0.63300000000000001</c:v>
                </c:pt>
                <c:pt idx="391">
                  <c:v>0.63200000000000001</c:v>
                </c:pt>
                <c:pt idx="392">
                  <c:v>0.63</c:v>
                </c:pt>
                <c:pt idx="393">
                  <c:v>0.629</c:v>
                </c:pt>
                <c:pt idx="394">
                  <c:v>0.627</c:v>
                </c:pt>
                <c:pt idx="395">
                  <c:v>0.626</c:v>
                </c:pt>
                <c:pt idx="396">
                  <c:v>0.627</c:v>
                </c:pt>
                <c:pt idx="397">
                  <c:v>0.629</c:v>
                </c:pt>
                <c:pt idx="398">
                  <c:v>0.63</c:v>
                </c:pt>
                <c:pt idx="399">
                  <c:v>0.63100000000000001</c:v>
                </c:pt>
                <c:pt idx="400">
                  <c:v>0.63100000000000001</c:v>
                </c:pt>
                <c:pt idx="401">
                  <c:v>0.63200000000000001</c:v>
                </c:pt>
                <c:pt idx="402">
                  <c:v>0.628</c:v>
                </c:pt>
                <c:pt idx="403">
                  <c:v>0.625</c:v>
                </c:pt>
                <c:pt idx="404">
                  <c:v>0.622</c:v>
                </c:pt>
                <c:pt idx="405">
                  <c:v>0.61899999999999999</c:v>
                </c:pt>
                <c:pt idx="406">
                  <c:v>0.61699999999999999</c:v>
                </c:pt>
                <c:pt idx="407">
                  <c:v>0.61599999999999999</c:v>
                </c:pt>
                <c:pt idx="408">
                  <c:v>0.61499999999999999</c:v>
                </c:pt>
                <c:pt idx="409">
                  <c:v>0.61499999999999999</c:v>
                </c:pt>
                <c:pt idx="410">
                  <c:v>0.61499999999999999</c:v>
                </c:pt>
                <c:pt idx="411">
                  <c:v>0.62</c:v>
                </c:pt>
                <c:pt idx="412">
                  <c:v>0.61899999999999999</c:v>
                </c:pt>
                <c:pt idx="413">
                  <c:v>0.61899999999999999</c:v>
                </c:pt>
                <c:pt idx="414">
                  <c:v>0.61799999999999999</c:v>
                </c:pt>
                <c:pt idx="415">
                  <c:v>0.61499999999999999</c:v>
                </c:pt>
                <c:pt idx="416">
                  <c:v>0.61299999999999999</c:v>
                </c:pt>
                <c:pt idx="417">
                  <c:v>0.61</c:v>
                </c:pt>
                <c:pt idx="418">
                  <c:v>0.60799999999999998</c:v>
                </c:pt>
                <c:pt idx="419">
                  <c:v>0.60499999999999998</c:v>
                </c:pt>
                <c:pt idx="420">
                  <c:v>0.60299999999999998</c:v>
                </c:pt>
                <c:pt idx="421">
                  <c:v>0.60299999999999998</c:v>
                </c:pt>
                <c:pt idx="422">
                  <c:v>0.6</c:v>
                </c:pt>
                <c:pt idx="423">
                  <c:v>0.6</c:v>
                </c:pt>
                <c:pt idx="424">
                  <c:v>0.60099999999999998</c:v>
                </c:pt>
                <c:pt idx="425">
                  <c:v>0.60099999999999998</c:v>
                </c:pt>
                <c:pt idx="426">
                  <c:v>0.60199999999999998</c:v>
                </c:pt>
                <c:pt idx="427">
                  <c:v>0.60199999999999998</c:v>
                </c:pt>
                <c:pt idx="428">
                  <c:v>0.60299999999999998</c:v>
                </c:pt>
                <c:pt idx="429">
                  <c:v>0.60299999999999998</c:v>
                </c:pt>
                <c:pt idx="430">
                  <c:v>0.60299999999999998</c:v>
                </c:pt>
                <c:pt idx="431">
                  <c:v>0.60299999999999998</c:v>
                </c:pt>
                <c:pt idx="432">
                  <c:v>0.60199999999999998</c:v>
                </c:pt>
                <c:pt idx="433">
                  <c:v>0.60099999999999998</c:v>
                </c:pt>
                <c:pt idx="434">
                  <c:v>0.60099999999999998</c:v>
                </c:pt>
                <c:pt idx="435">
                  <c:v>0.6</c:v>
                </c:pt>
                <c:pt idx="436">
                  <c:v>0.6</c:v>
                </c:pt>
                <c:pt idx="437">
                  <c:v>0.6</c:v>
                </c:pt>
                <c:pt idx="438">
                  <c:v>0.60099999999999998</c:v>
                </c:pt>
                <c:pt idx="439">
                  <c:v>0.60099999999999998</c:v>
                </c:pt>
                <c:pt idx="440">
                  <c:v>0.60199999999999998</c:v>
                </c:pt>
                <c:pt idx="441">
                  <c:v>0.60199999999999998</c:v>
                </c:pt>
                <c:pt idx="442">
                  <c:v>0.60299999999999998</c:v>
                </c:pt>
                <c:pt idx="443">
                  <c:v>0.60299999999999998</c:v>
                </c:pt>
                <c:pt idx="444">
                  <c:v>0.60399999999999998</c:v>
                </c:pt>
                <c:pt idx="445">
                  <c:v>0.60399999999999998</c:v>
                </c:pt>
                <c:pt idx="446">
                  <c:v>0.60399999999999998</c:v>
                </c:pt>
                <c:pt idx="447">
                  <c:v>0.60499999999999998</c:v>
                </c:pt>
                <c:pt idx="448">
                  <c:v>0.60599999999999998</c:v>
                </c:pt>
                <c:pt idx="449">
                  <c:v>0.60599999999999998</c:v>
                </c:pt>
                <c:pt idx="450">
                  <c:v>0.60699999999999998</c:v>
                </c:pt>
                <c:pt idx="451">
                  <c:v>0.60699999999999998</c:v>
                </c:pt>
                <c:pt idx="452">
                  <c:v>0.60599999999999998</c:v>
                </c:pt>
                <c:pt idx="453">
                  <c:v>0.60499999999999998</c:v>
                </c:pt>
                <c:pt idx="454">
                  <c:v>0.60499999999999998</c:v>
                </c:pt>
                <c:pt idx="455">
                  <c:v>0.60499999999999998</c:v>
                </c:pt>
                <c:pt idx="456">
                  <c:v>0.60499999999999998</c:v>
                </c:pt>
                <c:pt idx="457">
                  <c:v>0.60599999999999998</c:v>
                </c:pt>
                <c:pt idx="458">
                  <c:v>0.60599999999999998</c:v>
                </c:pt>
                <c:pt idx="459">
                  <c:v>0.60599999999999998</c:v>
                </c:pt>
                <c:pt idx="460">
                  <c:v>0.60599999999999998</c:v>
                </c:pt>
                <c:pt idx="461">
                  <c:v>0.60599999999999998</c:v>
                </c:pt>
                <c:pt idx="462">
                  <c:v>0.60599999999999998</c:v>
                </c:pt>
                <c:pt idx="463">
                  <c:v>0.60499999999999998</c:v>
                </c:pt>
                <c:pt idx="464">
                  <c:v>0.60499999999999998</c:v>
                </c:pt>
                <c:pt idx="465">
                  <c:v>0.60499999999999998</c:v>
                </c:pt>
                <c:pt idx="466">
                  <c:v>0.60499999999999998</c:v>
                </c:pt>
                <c:pt idx="467">
                  <c:v>0.60399999999999998</c:v>
                </c:pt>
                <c:pt idx="468">
                  <c:v>0.60299999999999998</c:v>
                </c:pt>
                <c:pt idx="469">
                  <c:v>0.60299999999999998</c:v>
                </c:pt>
                <c:pt idx="470">
                  <c:v>0.60299999999999998</c:v>
                </c:pt>
                <c:pt idx="471">
                  <c:v>0.60299999999999998</c:v>
                </c:pt>
                <c:pt idx="472">
                  <c:v>0.60299999999999998</c:v>
                </c:pt>
                <c:pt idx="473">
                  <c:v>0.60299999999999998</c:v>
                </c:pt>
                <c:pt idx="474">
                  <c:v>0.60299999999999998</c:v>
                </c:pt>
                <c:pt idx="475">
                  <c:v>0.60299999999999998</c:v>
                </c:pt>
                <c:pt idx="476">
                  <c:v>0.60399999999999998</c:v>
                </c:pt>
                <c:pt idx="477">
                  <c:v>0.60399999999999998</c:v>
                </c:pt>
                <c:pt idx="478">
                  <c:v>0.60499999999999998</c:v>
                </c:pt>
                <c:pt idx="479">
                  <c:v>0.60699999999999998</c:v>
                </c:pt>
                <c:pt idx="480">
                  <c:v>0.60899999999999999</c:v>
                </c:pt>
                <c:pt idx="481">
                  <c:v>0.61</c:v>
                </c:pt>
                <c:pt idx="482">
                  <c:v>0.61099999999999999</c:v>
                </c:pt>
                <c:pt idx="483">
                  <c:v>0.61199999999999999</c:v>
                </c:pt>
                <c:pt idx="484">
                  <c:v>0.61199999999999999</c:v>
                </c:pt>
                <c:pt idx="485">
                  <c:v>0.61299999999999999</c:v>
                </c:pt>
                <c:pt idx="486">
                  <c:v>0.61299999999999999</c:v>
                </c:pt>
                <c:pt idx="487">
                  <c:v>0.61399999999999999</c:v>
                </c:pt>
                <c:pt idx="488">
                  <c:v>0.61399999999999999</c:v>
                </c:pt>
                <c:pt idx="489">
                  <c:v>0.61399999999999999</c:v>
                </c:pt>
                <c:pt idx="490">
                  <c:v>0.61399999999999999</c:v>
                </c:pt>
                <c:pt idx="491">
                  <c:v>0.61399999999999999</c:v>
                </c:pt>
                <c:pt idx="492">
                  <c:v>0.61299999999999999</c:v>
                </c:pt>
                <c:pt idx="493">
                  <c:v>0.61299999999999999</c:v>
                </c:pt>
                <c:pt idx="494">
                  <c:v>0.61299999999999999</c:v>
                </c:pt>
                <c:pt idx="495">
                  <c:v>0.61299999999999999</c:v>
                </c:pt>
                <c:pt idx="496">
                  <c:v>0.61299999999999999</c:v>
                </c:pt>
                <c:pt idx="497">
                  <c:v>0.61399999999999999</c:v>
                </c:pt>
                <c:pt idx="498">
                  <c:v>0.61399999999999999</c:v>
                </c:pt>
                <c:pt idx="499">
                  <c:v>0.61499999999999999</c:v>
                </c:pt>
                <c:pt idx="500">
                  <c:v>0.61499999999999999</c:v>
                </c:pt>
                <c:pt idx="501">
                  <c:v>0.61499999999999999</c:v>
                </c:pt>
                <c:pt idx="502">
                  <c:v>0.61399999999999999</c:v>
                </c:pt>
                <c:pt idx="503">
                  <c:v>0.61399999999999999</c:v>
                </c:pt>
                <c:pt idx="504">
                  <c:v>0.61399999999999999</c:v>
                </c:pt>
                <c:pt idx="505">
                  <c:v>0.61399999999999999</c:v>
                </c:pt>
                <c:pt idx="506">
                  <c:v>0.61499999999999999</c:v>
                </c:pt>
                <c:pt idx="507">
                  <c:v>0.61599999999999999</c:v>
                </c:pt>
                <c:pt idx="508">
                  <c:v>0.61599999999999999</c:v>
                </c:pt>
                <c:pt idx="509">
                  <c:v>0.61599999999999999</c:v>
                </c:pt>
                <c:pt idx="510">
                  <c:v>0.61499999999999999</c:v>
                </c:pt>
                <c:pt idx="511">
                  <c:v>0.61499999999999999</c:v>
                </c:pt>
                <c:pt idx="512">
                  <c:v>0.61499999999999999</c:v>
                </c:pt>
                <c:pt idx="513">
                  <c:v>0.61499999999999999</c:v>
                </c:pt>
                <c:pt idx="514">
                  <c:v>0.61599999999999999</c:v>
                </c:pt>
                <c:pt idx="515">
                  <c:v>0.61699999999999999</c:v>
                </c:pt>
                <c:pt idx="516">
                  <c:v>0.61699999999999999</c:v>
                </c:pt>
                <c:pt idx="517">
                  <c:v>0.61699999999999999</c:v>
                </c:pt>
                <c:pt idx="518">
                  <c:v>0.61799999999999999</c:v>
                </c:pt>
                <c:pt idx="519">
                  <c:v>0.61799999999999999</c:v>
                </c:pt>
                <c:pt idx="520">
                  <c:v>0.61799999999999999</c:v>
                </c:pt>
                <c:pt idx="521">
                  <c:v>0.61799999999999999</c:v>
                </c:pt>
                <c:pt idx="522">
                  <c:v>0.61799999999999999</c:v>
                </c:pt>
                <c:pt idx="523">
                  <c:v>0.61799999999999999</c:v>
                </c:pt>
                <c:pt idx="524">
                  <c:v>0.61699999999999999</c:v>
                </c:pt>
                <c:pt idx="525">
                  <c:v>0.61699999999999999</c:v>
                </c:pt>
                <c:pt idx="526">
                  <c:v>0.61699999999999999</c:v>
                </c:pt>
                <c:pt idx="527">
                  <c:v>0.61499999999999999</c:v>
                </c:pt>
                <c:pt idx="528">
                  <c:v>0.61399999999999999</c:v>
                </c:pt>
                <c:pt idx="529">
                  <c:v>0.61099999999999999</c:v>
                </c:pt>
                <c:pt idx="530">
                  <c:v>0.60799999999999998</c:v>
                </c:pt>
                <c:pt idx="531">
                  <c:v>0.56600000000000006</c:v>
                </c:pt>
                <c:pt idx="532">
                  <c:v>0.60499999999999998</c:v>
                </c:pt>
                <c:pt idx="533">
                  <c:v>0.62</c:v>
                </c:pt>
                <c:pt idx="534">
                  <c:v>0.61299999999999999</c:v>
                </c:pt>
                <c:pt idx="535">
                  <c:v>0.60299999999999998</c:v>
                </c:pt>
                <c:pt idx="536">
                  <c:v>0.60099999999999998</c:v>
                </c:pt>
                <c:pt idx="537">
                  <c:v>0.59599999999999997</c:v>
                </c:pt>
                <c:pt idx="538">
                  <c:v>0.59399999999999997</c:v>
                </c:pt>
                <c:pt idx="539">
                  <c:v>0.58299999999999996</c:v>
                </c:pt>
                <c:pt idx="540">
                  <c:v>0.59</c:v>
                </c:pt>
                <c:pt idx="541">
                  <c:v>0.59</c:v>
                </c:pt>
                <c:pt idx="542">
                  <c:v>0.59</c:v>
                </c:pt>
                <c:pt idx="543">
                  <c:v>0.59099999999999997</c:v>
                </c:pt>
                <c:pt idx="544">
                  <c:v>0.59200000000000008</c:v>
                </c:pt>
                <c:pt idx="545">
                  <c:v>0.59399999999999997</c:v>
                </c:pt>
                <c:pt idx="546">
                  <c:v>0.59399999999999997</c:v>
                </c:pt>
                <c:pt idx="547">
                  <c:v>0.59399999999999997</c:v>
                </c:pt>
                <c:pt idx="548">
                  <c:v>0.59399999999999997</c:v>
                </c:pt>
                <c:pt idx="549">
                  <c:v>0.59399999999999997</c:v>
                </c:pt>
                <c:pt idx="550">
                  <c:v>0.59299999999999997</c:v>
                </c:pt>
                <c:pt idx="551">
                  <c:v>0.59299999999999997</c:v>
                </c:pt>
                <c:pt idx="552">
                  <c:v>0.59399999999999997</c:v>
                </c:pt>
                <c:pt idx="553">
                  <c:v>0.59499999999999997</c:v>
                </c:pt>
                <c:pt idx="554">
                  <c:v>0.59599999999999997</c:v>
                </c:pt>
                <c:pt idx="555">
                  <c:v>0.59799999999999998</c:v>
                </c:pt>
                <c:pt idx="556">
                  <c:v>0.6</c:v>
                </c:pt>
                <c:pt idx="557">
                  <c:v>0.60099999999999998</c:v>
                </c:pt>
                <c:pt idx="558">
                  <c:v>0.60099999999999998</c:v>
                </c:pt>
                <c:pt idx="559">
                  <c:v>0.60099999999999998</c:v>
                </c:pt>
                <c:pt idx="560">
                  <c:v>0.60099999999999998</c:v>
                </c:pt>
                <c:pt idx="561">
                  <c:v>0.6</c:v>
                </c:pt>
                <c:pt idx="562">
                  <c:v>0.59899999999999998</c:v>
                </c:pt>
                <c:pt idx="563">
                  <c:v>0.59899999999999998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7BA-47C2-B9A7-4DEADDAA40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96912159"/>
        <c:axId val="696910079"/>
      </c:lineChart>
      <c:dateAx>
        <c:axId val="696912159"/>
        <c:scaling>
          <c:orientation val="minMax"/>
          <c:max val="44896"/>
        </c:scaling>
        <c:delete val="0"/>
        <c:axPos val="b"/>
        <c:numFmt formatCode="[$-409]mmm\-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96910079"/>
        <c:crosses val="autoZero"/>
        <c:auto val="1"/>
        <c:lblOffset val="100"/>
        <c:baseTimeUnit val="months"/>
      </c:dateAx>
      <c:valAx>
        <c:axId val="696910079"/>
        <c:scaling>
          <c:orientation val="minMax"/>
          <c:min val="0.55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9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96912159"/>
        <c:crosses val="autoZero"/>
        <c:crossBetween val="between"/>
        <c:majorUnit val="4.0000000000000008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3390620572024856E-2"/>
          <c:y val="7.9158762866744323E-2"/>
          <c:w val="0.95660941838791891"/>
          <c:h val="0.86489818140384322"/>
        </c:manualLayout>
      </c:layout>
      <c:barChart>
        <c:barDir val="col"/>
        <c:grouping val="clustered"/>
        <c:varyColors val="0"/>
        <c:ser>
          <c:idx val="0"/>
          <c:order val="0"/>
          <c:tx>
            <c:v>2000</c:v>
          </c:tx>
          <c:spPr>
            <a:solidFill>
              <a:srgbClr val="FFFFFF">
                <a:lumMod val="65000"/>
              </a:srgbClr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003E5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D69E-4ED7-ADE8-8B2BBFFE4126}"/>
              </c:ext>
            </c:extLst>
          </c:dPt>
          <c:dPt>
            <c:idx val="8"/>
            <c:invertIfNegative val="0"/>
            <c:bubble3D val="0"/>
            <c:spPr>
              <a:solidFill>
                <a:srgbClr val="003E5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69E-4ED7-ADE8-8B2BBFFE4126}"/>
              </c:ext>
            </c:extLst>
          </c:dPt>
          <c:dLbls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003E5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D69E-4ED7-ADE8-8B2BBFFE412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003E5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D69E-4ED7-ADE8-8B2BBFFE41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Overall!$A$3:$A$11</c:f>
              <c:strCache>
                <c:ptCount val="9"/>
                <c:pt idx="0">
                  <c:v>Overall</c:v>
                </c:pt>
                <c:pt idx="1">
                  <c:v>Prime-age (25-54)</c:v>
                </c:pt>
                <c:pt idx="2">
                  <c:v>16-19</c:v>
                </c:pt>
                <c:pt idx="3">
                  <c:v>20-24</c:v>
                </c:pt>
                <c:pt idx="4">
                  <c:v>25-34</c:v>
                </c:pt>
                <c:pt idx="5">
                  <c:v>35-44</c:v>
                </c:pt>
                <c:pt idx="6">
                  <c:v>45-54</c:v>
                </c:pt>
                <c:pt idx="7">
                  <c:v>55-64</c:v>
                </c:pt>
                <c:pt idx="8">
                  <c:v>65+</c:v>
                </c:pt>
              </c:strCache>
            </c:strRef>
          </c:cat>
          <c:val>
            <c:numRef>
              <c:f>Overall!$C$3:$C$11</c:f>
              <c:numCache>
                <c:formatCode>0.0%</c:formatCode>
                <c:ptCount val="9"/>
                <c:pt idx="0">
                  <c:v>0.6890567037625861</c:v>
                </c:pt>
                <c:pt idx="1">
                  <c:v>0.84097718368287622</c:v>
                </c:pt>
                <c:pt idx="2">
                  <c:v>0.61890243902439024</c:v>
                </c:pt>
                <c:pt idx="3">
                  <c:v>0.82886904761904767</c:v>
                </c:pt>
                <c:pt idx="4">
                  <c:v>0.84157650695517772</c:v>
                </c:pt>
                <c:pt idx="5">
                  <c:v>0.84507042253521125</c:v>
                </c:pt>
                <c:pt idx="6">
                  <c:v>0.8356940509915014</c:v>
                </c:pt>
                <c:pt idx="7">
                  <c:v>0.56996148908857514</c:v>
                </c:pt>
                <c:pt idx="8">
                  <c:v>0.13157894736842105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FF-4B28-95DB-045872EEAB58}"/>
            </c:ext>
          </c:extLst>
        </c:ser>
        <c:ser>
          <c:idx val="1"/>
          <c:order val="1"/>
          <c:tx>
            <c:v>2021</c:v>
          </c:tx>
          <c:spPr>
            <a:solidFill>
              <a:srgbClr val="FFFFFF">
                <a:lumMod val="50000"/>
              </a:srgbClr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D45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69E-4ED7-ADE8-8B2BBFFE4126}"/>
              </c:ext>
            </c:extLst>
          </c:dPt>
          <c:dPt>
            <c:idx val="8"/>
            <c:invertIfNegative val="0"/>
            <c:bubble3D val="0"/>
            <c:spPr>
              <a:solidFill>
                <a:srgbClr val="D45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69E-4ED7-ADE8-8B2BBFFE4126}"/>
              </c:ext>
            </c:extLst>
          </c:dPt>
          <c:dLbls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D45D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D69E-4ED7-ADE8-8B2BBFFE412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D45D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D69E-4ED7-ADE8-8B2BBFFE41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Overall!$A$3:$A$11</c:f>
              <c:strCache>
                <c:ptCount val="9"/>
                <c:pt idx="0">
                  <c:v>Overall</c:v>
                </c:pt>
                <c:pt idx="1">
                  <c:v>Prime-age (25-54)</c:v>
                </c:pt>
                <c:pt idx="2">
                  <c:v>16-19</c:v>
                </c:pt>
                <c:pt idx="3">
                  <c:v>20-24</c:v>
                </c:pt>
                <c:pt idx="4">
                  <c:v>25-34</c:v>
                </c:pt>
                <c:pt idx="5">
                  <c:v>35-44</c:v>
                </c:pt>
                <c:pt idx="6">
                  <c:v>45-54</c:v>
                </c:pt>
                <c:pt idx="7">
                  <c:v>55-64</c:v>
                </c:pt>
                <c:pt idx="8">
                  <c:v>65+</c:v>
                </c:pt>
              </c:strCache>
            </c:strRef>
          </c:cat>
          <c:val>
            <c:numRef>
              <c:f>Overall!$X$3:$X$11</c:f>
              <c:numCache>
                <c:formatCode>0.0%</c:formatCode>
                <c:ptCount val="9"/>
                <c:pt idx="0">
                  <c:v>0.58806604953715291</c:v>
                </c:pt>
                <c:pt idx="1">
                  <c:v>0.80021396095212627</c:v>
                </c:pt>
                <c:pt idx="2">
                  <c:v>0.38856015779092701</c:v>
                </c:pt>
                <c:pt idx="3">
                  <c:v>0.73667205169628436</c:v>
                </c:pt>
                <c:pt idx="4">
                  <c:v>0.80182926829268297</c:v>
                </c:pt>
                <c:pt idx="5">
                  <c:v>0.80288870008496172</c:v>
                </c:pt>
                <c:pt idx="6">
                  <c:v>0.79600000000000004</c:v>
                </c:pt>
                <c:pt idx="7">
                  <c:v>0.57098765432098764</c:v>
                </c:pt>
                <c:pt idx="8">
                  <c:v>0.17239498090561919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FF-4B28-95DB-045872EEAB5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-10"/>
        <c:axId val="426265663"/>
        <c:axId val="426251519"/>
      </c:barChart>
      <c:catAx>
        <c:axId val="426265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26251519"/>
        <c:crosses val="autoZero"/>
        <c:auto val="1"/>
        <c:lblAlgn val="ctr"/>
        <c:lblOffset val="100"/>
        <c:noMultiLvlLbl val="0"/>
      </c:catAx>
      <c:valAx>
        <c:axId val="4262515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262656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3802817757886175"/>
          <c:y val="1.9110527178336216E-3"/>
          <c:w val="0.11118937251113691"/>
          <c:h val="5.5302370034419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3390620572024856E-2"/>
          <c:y val="7.9158762866744323E-2"/>
          <c:w val="0.95660941838791891"/>
          <c:h val="0.86489818140384322"/>
        </c:manualLayout>
      </c:layout>
      <c:barChart>
        <c:barDir val="col"/>
        <c:grouping val="clustered"/>
        <c:varyColors val="0"/>
        <c:ser>
          <c:idx val="0"/>
          <c:order val="0"/>
          <c:tx>
            <c:v>2000</c:v>
          </c:tx>
          <c:spPr>
            <a:solidFill>
              <a:srgbClr val="FFFFFF">
                <a:lumMod val="65000"/>
              </a:srgb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3E5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A3E6-4AD8-BDEC-3AD5D40D1E9E}"/>
              </c:ext>
            </c:extLst>
          </c:dPt>
          <c:dPt>
            <c:idx val="4"/>
            <c:invertIfNegative val="0"/>
            <c:bubble3D val="0"/>
            <c:spPr>
              <a:solidFill>
                <a:srgbClr val="003E5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A3E6-4AD8-BDEC-3AD5D40D1E9E}"/>
              </c:ext>
            </c:extLst>
          </c:dPt>
          <c:dPt>
            <c:idx val="5"/>
            <c:invertIfNegative val="0"/>
            <c:bubble3D val="0"/>
            <c:spPr>
              <a:solidFill>
                <a:srgbClr val="003E5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3E6-4AD8-BDEC-3AD5D40D1E9E}"/>
              </c:ext>
            </c:extLst>
          </c:dPt>
          <c:dPt>
            <c:idx val="6"/>
            <c:invertIfNegative val="0"/>
            <c:bubble3D val="0"/>
            <c:spPr>
              <a:solidFill>
                <a:srgbClr val="003E5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3E6-4AD8-BDEC-3AD5D40D1E9E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003E5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A3E6-4AD8-BDEC-3AD5D40D1E9E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003E5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A3E6-4AD8-BDEC-3AD5D40D1E9E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003E5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3E6-4AD8-BDEC-3AD5D40D1E9E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003E5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A3E6-4AD8-BDEC-3AD5D40D1E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Overall!$A$3:$A$11</c:f>
              <c:strCache>
                <c:ptCount val="9"/>
                <c:pt idx="0">
                  <c:v>Overall</c:v>
                </c:pt>
                <c:pt idx="1">
                  <c:v>Prime-age (25-54)</c:v>
                </c:pt>
                <c:pt idx="2">
                  <c:v>16-19</c:v>
                </c:pt>
                <c:pt idx="3">
                  <c:v>20-24</c:v>
                </c:pt>
                <c:pt idx="4">
                  <c:v>25-34</c:v>
                </c:pt>
                <c:pt idx="5">
                  <c:v>35-44</c:v>
                </c:pt>
                <c:pt idx="6">
                  <c:v>45-54</c:v>
                </c:pt>
                <c:pt idx="7">
                  <c:v>55-64</c:v>
                </c:pt>
                <c:pt idx="8">
                  <c:v>65+</c:v>
                </c:pt>
              </c:strCache>
            </c:strRef>
          </c:cat>
          <c:val>
            <c:numRef>
              <c:f>Overall!$C$3:$C$11</c:f>
              <c:numCache>
                <c:formatCode>0.0%</c:formatCode>
                <c:ptCount val="9"/>
                <c:pt idx="0">
                  <c:v>0.6890567037625861</c:v>
                </c:pt>
                <c:pt idx="1">
                  <c:v>0.84097718368287622</c:v>
                </c:pt>
                <c:pt idx="2">
                  <c:v>0.61890243902439024</c:v>
                </c:pt>
                <c:pt idx="3">
                  <c:v>0.82886904761904767</c:v>
                </c:pt>
                <c:pt idx="4">
                  <c:v>0.84157650695517772</c:v>
                </c:pt>
                <c:pt idx="5">
                  <c:v>0.84507042253521125</c:v>
                </c:pt>
                <c:pt idx="6">
                  <c:v>0.8356940509915014</c:v>
                </c:pt>
                <c:pt idx="7">
                  <c:v>0.56996148908857514</c:v>
                </c:pt>
                <c:pt idx="8">
                  <c:v>0.13157894736842105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FF-4B28-95DB-045872EEAB58}"/>
            </c:ext>
          </c:extLst>
        </c:ser>
        <c:ser>
          <c:idx val="1"/>
          <c:order val="1"/>
          <c:tx>
            <c:v>2021</c:v>
          </c:tx>
          <c:spPr>
            <a:solidFill>
              <a:srgbClr val="FFFFFF">
                <a:lumMod val="50000"/>
              </a:srgb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D45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3E6-4AD8-BDEC-3AD5D40D1E9E}"/>
              </c:ext>
            </c:extLst>
          </c:dPt>
          <c:dPt>
            <c:idx val="4"/>
            <c:invertIfNegative val="0"/>
            <c:bubble3D val="0"/>
            <c:spPr>
              <a:solidFill>
                <a:srgbClr val="D45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3E6-4AD8-BDEC-3AD5D40D1E9E}"/>
              </c:ext>
            </c:extLst>
          </c:dPt>
          <c:dPt>
            <c:idx val="5"/>
            <c:invertIfNegative val="0"/>
            <c:bubble3D val="0"/>
            <c:spPr>
              <a:solidFill>
                <a:srgbClr val="D45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3E6-4AD8-BDEC-3AD5D40D1E9E}"/>
              </c:ext>
            </c:extLst>
          </c:dPt>
          <c:dPt>
            <c:idx val="6"/>
            <c:invertIfNegative val="0"/>
            <c:bubble3D val="0"/>
            <c:spPr>
              <a:solidFill>
                <a:srgbClr val="D45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3E6-4AD8-BDEC-3AD5D40D1E9E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D45D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A3E6-4AD8-BDEC-3AD5D40D1E9E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D45D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A3E6-4AD8-BDEC-3AD5D40D1E9E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D45D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A3E6-4AD8-BDEC-3AD5D40D1E9E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D45D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A3E6-4AD8-BDEC-3AD5D40D1E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Overall!$A$3:$A$11</c:f>
              <c:strCache>
                <c:ptCount val="9"/>
                <c:pt idx="0">
                  <c:v>Overall</c:v>
                </c:pt>
                <c:pt idx="1">
                  <c:v>Prime-age (25-54)</c:v>
                </c:pt>
                <c:pt idx="2">
                  <c:v>16-19</c:v>
                </c:pt>
                <c:pt idx="3">
                  <c:v>20-24</c:v>
                </c:pt>
                <c:pt idx="4">
                  <c:v>25-34</c:v>
                </c:pt>
                <c:pt idx="5">
                  <c:v>35-44</c:v>
                </c:pt>
                <c:pt idx="6">
                  <c:v>45-54</c:v>
                </c:pt>
                <c:pt idx="7">
                  <c:v>55-64</c:v>
                </c:pt>
                <c:pt idx="8">
                  <c:v>65+</c:v>
                </c:pt>
              </c:strCache>
            </c:strRef>
          </c:cat>
          <c:val>
            <c:numRef>
              <c:f>Overall!$X$3:$X$11</c:f>
              <c:numCache>
                <c:formatCode>0.0%</c:formatCode>
                <c:ptCount val="9"/>
                <c:pt idx="0">
                  <c:v>0.58806604953715291</c:v>
                </c:pt>
                <c:pt idx="1">
                  <c:v>0.80021396095212627</c:v>
                </c:pt>
                <c:pt idx="2">
                  <c:v>0.38856015779092701</c:v>
                </c:pt>
                <c:pt idx="3">
                  <c:v>0.73667205169628436</c:v>
                </c:pt>
                <c:pt idx="4">
                  <c:v>0.80182926829268297</c:v>
                </c:pt>
                <c:pt idx="5">
                  <c:v>0.80288870008496172</c:v>
                </c:pt>
                <c:pt idx="6">
                  <c:v>0.79600000000000004</c:v>
                </c:pt>
                <c:pt idx="7">
                  <c:v>0.57098765432098764</c:v>
                </c:pt>
                <c:pt idx="8">
                  <c:v>0.17239498090561919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FF-4B28-95DB-045872EEAB5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-10"/>
        <c:axId val="426265663"/>
        <c:axId val="426251519"/>
      </c:barChart>
      <c:catAx>
        <c:axId val="426265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26251519"/>
        <c:crosses val="autoZero"/>
        <c:auto val="1"/>
        <c:lblAlgn val="ctr"/>
        <c:lblOffset val="100"/>
        <c:noMultiLvlLbl val="0"/>
      </c:catAx>
      <c:valAx>
        <c:axId val="4262515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262656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3802817757886175"/>
          <c:y val="1.9110527178336216E-3"/>
          <c:w val="0.11118937251113691"/>
          <c:h val="5.5302370034419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3390620572024856E-2"/>
          <c:y val="7.9158762866744323E-2"/>
          <c:w val="0.95660941838791891"/>
          <c:h val="0.86489818140384322"/>
        </c:manualLayout>
      </c:layout>
      <c:barChart>
        <c:barDir val="col"/>
        <c:grouping val="clustered"/>
        <c:varyColors val="0"/>
        <c:ser>
          <c:idx val="0"/>
          <c:order val="0"/>
          <c:tx>
            <c:v>2000</c:v>
          </c:tx>
          <c:spPr>
            <a:solidFill>
              <a:srgbClr val="FFFFFF">
                <a:lumMod val="65000"/>
              </a:srgbClr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3E5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11B-472F-A4FF-1C83D8581084}"/>
              </c:ext>
            </c:extLst>
          </c:dPt>
          <c:dPt>
            <c:idx val="3"/>
            <c:invertIfNegative val="0"/>
            <c:bubble3D val="0"/>
            <c:spPr>
              <a:solidFill>
                <a:srgbClr val="003E5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11B-472F-A4FF-1C83D8581084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003E5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711B-472F-A4FF-1C83D858108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003E5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711B-472F-A4FF-1C83D85810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Overall!$A$3:$A$11</c:f>
              <c:strCache>
                <c:ptCount val="9"/>
                <c:pt idx="0">
                  <c:v>Overall</c:v>
                </c:pt>
                <c:pt idx="1">
                  <c:v>Prime-age (25-54)</c:v>
                </c:pt>
                <c:pt idx="2">
                  <c:v>16-19</c:v>
                </c:pt>
                <c:pt idx="3">
                  <c:v>20-24</c:v>
                </c:pt>
                <c:pt idx="4">
                  <c:v>25-34</c:v>
                </c:pt>
                <c:pt idx="5">
                  <c:v>35-44</c:v>
                </c:pt>
                <c:pt idx="6">
                  <c:v>45-54</c:v>
                </c:pt>
                <c:pt idx="7">
                  <c:v>55-64</c:v>
                </c:pt>
                <c:pt idx="8">
                  <c:v>65+</c:v>
                </c:pt>
              </c:strCache>
            </c:strRef>
          </c:cat>
          <c:val>
            <c:numRef>
              <c:f>Overall!$C$3:$C$11</c:f>
              <c:numCache>
                <c:formatCode>0.0%</c:formatCode>
                <c:ptCount val="9"/>
                <c:pt idx="0">
                  <c:v>0.6890567037625861</c:v>
                </c:pt>
                <c:pt idx="1">
                  <c:v>0.84097718368287622</c:v>
                </c:pt>
                <c:pt idx="2">
                  <c:v>0.61890243902439024</c:v>
                </c:pt>
                <c:pt idx="3">
                  <c:v>0.82886904761904767</c:v>
                </c:pt>
                <c:pt idx="4">
                  <c:v>0.84157650695517772</c:v>
                </c:pt>
                <c:pt idx="5">
                  <c:v>0.84507042253521125</c:v>
                </c:pt>
                <c:pt idx="6">
                  <c:v>0.8356940509915014</c:v>
                </c:pt>
                <c:pt idx="7">
                  <c:v>0.56996148908857514</c:v>
                </c:pt>
                <c:pt idx="8">
                  <c:v>0.13157894736842105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FF-4B28-95DB-045872EEAB58}"/>
            </c:ext>
          </c:extLst>
        </c:ser>
        <c:ser>
          <c:idx val="1"/>
          <c:order val="1"/>
          <c:tx>
            <c:v>2021</c:v>
          </c:tx>
          <c:spPr>
            <a:solidFill>
              <a:srgbClr val="FFFFFF">
                <a:lumMod val="50000"/>
              </a:srgbClr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D45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11B-472F-A4FF-1C83D8581084}"/>
              </c:ext>
            </c:extLst>
          </c:dPt>
          <c:dPt>
            <c:idx val="3"/>
            <c:invertIfNegative val="0"/>
            <c:bubble3D val="0"/>
            <c:spPr>
              <a:solidFill>
                <a:srgbClr val="D45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11B-472F-A4FF-1C83D8581084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D45D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711B-472F-A4FF-1C83D858108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D45D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711B-472F-A4FF-1C83D85810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Overall!$A$3:$A$11</c:f>
              <c:strCache>
                <c:ptCount val="9"/>
                <c:pt idx="0">
                  <c:v>Overall</c:v>
                </c:pt>
                <c:pt idx="1">
                  <c:v>Prime-age (25-54)</c:v>
                </c:pt>
                <c:pt idx="2">
                  <c:v>16-19</c:v>
                </c:pt>
                <c:pt idx="3">
                  <c:v>20-24</c:v>
                </c:pt>
                <c:pt idx="4">
                  <c:v>25-34</c:v>
                </c:pt>
                <c:pt idx="5">
                  <c:v>35-44</c:v>
                </c:pt>
                <c:pt idx="6">
                  <c:v>45-54</c:v>
                </c:pt>
                <c:pt idx="7">
                  <c:v>55-64</c:v>
                </c:pt>
                <c:pt idx="8">
                  <c:v>65+</c:v>
                </c:pt>
              </c:strCache>
            </c:strRef>
          </c:cat>
          <c:val>
            <c:numRef>
              <c:f>Overall!$X$3:$X$11</c:f>
              <c:numCache>
                <c:formatCode>0.0%</c:formatCode>
                <c:ptCount val="9"/>
                <c:pt idx="0">
                  <c:v>0.58806604953715291</c:v>
                </c:pt>
                <c:pt idx="1">
                  <c:v>0.80021396095212627</c:v>
                </c:pt>
                <c:pt idx="2">
                  <c:v>0.38856015779092701</c:v>
                </c:pt>
                <c:pt idx="3">
                  <c:v>0.73667205169628436</c:v>
                </c:pt>
                <c:pt idx="4">
                  <c:v>0.80182926829268297</c:v>
                </c:pt>
                <c:pt idx="5">
                  <c:v>0.80288870008496172</c:v>
                </c:pt>
                <c:pt idx="6">
                  <c:v>0.79600000000000004</c:v>
                </c:pt>
                <c:pt idx="7">
                  <c:v>0.57098765432098764</c:v>
                </c:pt>
                <c:pt idx="8">
                  <c:v>0.17239498090561919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FF-4B28-95DB-045872EEAB5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-10"/>
        <c:axId val="426265663"/>
        <c:axId val="426251519"/>
      </c:barChart>
      <c:catAx>
        <c:axId val="426265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26251519"/>
        <c:crosses val="autoZero"/>
        <c:auto val="1"/>
        <c:lblAlgn val="ctr"/>
        <c:lblOffset val="100"/>
        <c:noMultiLvlLbl val="0"/>
      </c:catAx>
      <c:valAx>
        <c:axId val="4262515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262656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3802817757886175"/>
          <c:y val="1.9110527178336216E-3"/>
          <c:w val="0.11118937251113691"/>
          <c:h val="5.5302370034419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rgbClr val="003E5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600" dirty="0">
                <a:solidFill>
                  <a:srgbClr val="003E51"/>
                </a:solidFill>
              </a:rPr>
              <a:t>Income Eligibility</a:t>
            </a:r>
            <a:r>
              <a:rPr lang="en-US" sz="1600" baseline="0" dirty="0">
                <a:solidFill>
                  <a:srgbClr val="003E51"/>
                </a:solidFill>
              </a:rPr>
              <a:t> by Program as Percentage of Federal Poverty Level </a:t>
            </a:r>
          </a:p>
          <a:p>
            <a:pPr>
              <a:defRPr sz="1600">
                <a:solidFill>
                  <a:srgbClr val="003E51"/>
                </a:solidFill>
              </a:defRPr>
            </a:pPr>
            <a:r>
              <a:rPr lang="en-US" sz="1500" baseline="0" dirty="0">
                <a:solidFill>
                  <a:srgbClr val="003E51"/>
                </a:solidFill>
              </a:rPr>
              <a:t>(maximum monthly income for family of four)</a:t>
            </a:r>
            <a:endParaRPr lang="en-US" sz="1500" dirty="0">
              <a:solidFill>
                <a:srgbClr val="003E51"/>
              </a:solidFill>
            </a:endParaRPr>
          </a:p>
        </c:rich>
      </c:tx>
      <c:layout>
        <c:manualLayout>
          <c:xMode val="edge"/>
          <c:yMode val="edge"/>
          <c:x val="0.19397368169366508"/>
          <c:y val="2.919777839391987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rgbClr val="003E5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296382059043764"/>
          <c:y val="0.11576919133189228"/>
          <c:w val="0.78925322865209557"/>
          <c:h val="0.8200540917582719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D35D00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1.2343874289206672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50%</a:t>
                    </a:r>
                    <a:r>
                      <a:rPr lang="en-US" baseline="0" dirty="0"/>
                      <a:t> </a:t>
                    </a:r>
                    <a:r>
                      <a:rPr lang="en-US" sz="1100" b="0" baseline="0" dirty="0"/>
                      <a:t>(of area median income)</a:t>
                    </a:r>
                    <a:endParaRPr lang="en-US" b="0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42E-4544-9549-77AC6AEA6A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D35D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Sheet1!$A$1:$A$6</c:f>
              <c:strCache>
                <c:ptCount val="6"/>
                <c:pt idx="0">
                  <c:v>Cash assistance (TANF)</c:v>
                </c:pt>
                <c:pt idx="1">
                  <c:v>Food assistance (SNAP)</c:v>
                </c:pt>
                <c:pt idx="2">
                  <c:v>Healthcare (Medicaid)</c:v>
                </c:pt>
                <c:pt idx="3">
                  <c:v>Childcare</c:v>
                </c:pt>
                <c:pt idx="4">
                  <c:v>Social Security Disability</c:v>
                </c:pt>
                <c:pt idx="5">
                  <c:v>Housing</c:v>
                </c:pt>
              </c:strCache>
            </c:strRef>
          </c:cat>
          <c:val>
            <c:numRef>
              <c:f>Sheet1!$B$1:$B$6</c:f>
              <c:numCache>
                <c:formatCode>0%</c:formatCode>
                <c:ptCount val="6"/>
                <c:pt idx="0">
                  <c:v>1.3</c:v>
                </c:pt>
                <c:pt idx="1">
                  <c:v>2</c:v>
                </c:pt>
                <c:pt idx="2">
                  <c:v>1.33</c:v>
                </c:pt>
                <c:pt idx="3">
                  <c:v>1.85</c:v>
                </c:pt>
                <c:pt idx="4">
                  <c:v>1.19</c:v>
                </c:pt>
                <c:pt idx="5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2E-4544-9549-77AC6AEA6A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axId val="435072992"/>
        <c:axId val="435070080"/>
      </c:barChart>
      <c:catAx>
        <c:axId val="43507299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35070080"/>
        <c:crosses val="autoZero"/>
        <c:auto val="1"/>
        <c:lblAlgn val="ctr"/>
        <c:lblOffset val="100"/>
        <c:noMultiLvlLbl val="0"/>
      </c:catAx>
      <c:valAx>
        <c:axId val="435070080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35072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A2AE7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448-43DB-9823-49809867F23D}"/>
              </c:ext>
            </c:extLst>
          </c:dPt>
          <c:dPt>
            <c:idx val="1"/>
            <c:bubble3D val="0"/>
            <c:spPr>
              <a:solidFill>
                <a:srgbClr val="59547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448-43DB-9823-49809867F23D}"/>
              </c:ext>
            </c:extLst>
          </c:dPt>
          <c:dPt>
            <c:idx val="2"/>
            <c:bubble3D val="0"/>
            <c:spPr>
              <a:solidFill>
                <a:srgbClr val="D45D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448-43DB-9823-49809867F23D}"/>
              </c:ext>
            </c:extLst>
          </c:dPt>
          <c:dPt>
            <c:idx val="3"/>
            <c:bubble3D val="0"/>
            <c:spPr>
              <a:solidFill>
                <a:srgbClr val="5E82A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448-43DB-9823-49809867F23D}"/>
              </c:ext>
            </c:extLst>
          </c:dPt>
          <c:dPt>
            <c:idx val="4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448-43DB-9823-49809867F23D}"/>
              </c:ext>
            </c:extLst>
          </c:dPt>
          <c:cat>
            <c:strRef>
              <c:f>Sheet1!$A$2:$A$6</c:f>
              <c:strCache>
                <c:ptCount val="5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5th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448-43DB-9823-49809867F2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0.55354</cdr:x>
      <cdr:y>0.05338</cdr:y>
    </cdr:from>
    <cdr:to>
      <cdr:x>0.68473</cdr:x>
      <cdr:y>0.13127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E73CF5F-43CB-4B4F-A3D3-1FB12B2F46BD}"/>
            </a:ext>
          </a:extLst>
        </cdr:cNvPr>
        <cdr:cNvSpPr txBox="1"/>
      </cdr:nvSpPr>
      <cdr:spPr>
        <a:xfrm xmlns:a="http://schemas.openxmlformats.org/drawingml/2006/main">
          <a:off x="6164993" y="233802"/>
          <a:ext cx="1461104" cy="341152"/>
        </a:xfrm>
        <a:prstGeom xmlns:a="http://schemas.openxmlformats.org/drawingml/2006/main" prst="rect">
          <a:avLst/>
        </a:prstGeom>
        <a:solidFill xmlns:a="http://schemas.openxmlformats.org/drawingml/2006/main">
          <a:srgbClr val="D45D00"/>
        </a:solidFill>
        <a:ln xmlns:a="http://schemas.openxmlformats.org/drawingml/2006/main">
          <a:solidFill>
            <a:srgbClr val="D45D00"/>
          </a:solidFill>
        </a:ln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l"/>
          <a:r>
            <a: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68.8%</a:t>
          </a:r>
          <a:r>
            <a:rPr lang="en-US" sz="1200" b="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(Jan. 2000)</a:t>
          </a:r>
          <a:endParaRPr lang="en-US" sz="1200" b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0.53737</cdr:x>
      <cdr:y>0.12943</cdr:y>
    </cdr:from>
    <cdr:to>
      <cdr:x>0.55354</cdr:x>
      <cdr:y>0.15889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7CAFCBDA-9DDC-402F-BFB6-A12C0887C63E}"/>
            </a:ext>
          </a:extLst>
        </cdr:cNvPr>
        <cdr:cNvCxnSpPr/>
      </cdr:nvCxnSpPr>
      <cdr:spPr>
        <a:xfrm xmlns:a="http://schemas.openxmlformats.org/drawingml/2006/main" flipV="1">
          <a:off x="5984900" y="566895"/>
          <a:ext cx="180092" cy="129034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D45D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0.845</cdr:x>
      <cdr:y>0.41005</cdr:y>
    </cdr:from>
    <cdr:to>
      <cdr:x>0.98293</cdr:x>
      <cdr:y>0.48448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BE8DD5E6-1968-4911-9C7A-10438F490E55}"/>
            </a:ext>
          </a:extLst>
        </cdr:cNvPr>
        <cdr:cNvSpPr txBox="1"/>
      </cdr:nvSpPr>
      <cdr:spPr>
        <a:xfrm xmlns:a="http://schemas.openxmlformats.org/drawingml/2006/main">
          <a:off x="9411110" y="1796022"/>
          <a:ext cx="1536180" cy="326002"/>
        </a:xfrm>
        <a:prstGeom xmlns:a="http://schemas.openxmlformats.org/drawingml/2006/main" prst="rect">
          <a:avLst/>
        </a:prstGeom>
        <a:solidFill xmlns:a="http://schemas.openxmlformats.org/drawingml/2006/main">
          <a:srgbClr val="D45D00"/>
        </a:solidFill>
        <a:ln xmlns:a="http://schemas.openxmlformats.org/drawingml/2006/main">
          <a:solidFill>
            <a:srgbClr val="D45D00"/>
          </a:solidFill>
        </a:ln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59.9% </a:t>
          </a:r>
          <a:r>
            <a:rPr lang="en-US" sz="12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en-US" sz="1200" b="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Dec. 2022)</a:t>
          </a:r>
          <a:endParaRPr lang="en-US" sz="1200" b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0.9836</cdr:x>
      <cdr:y>0.48309</cdr:y>
    </cdr:from>
    <cdr:to>
      <cdr:x>0.99243</cdr:x>
      <cdr:y>0.61553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13136A26-CBE6-4676-97A0-8D3650B2BA2C}"/>
            </a:ext>
          </a:extLst>
        </cdr:cNvPr>
        <cdr:cNvCxnSpPr/>
      </cdr:nvCxnSpPr>
      <cdr:spPr>
        <a:xfrm xmlns:a="http://schemas.openxmlformats.org/drawingml/2006/main" flipH="1" flipV="1">
          <a:off x="10954753" y="2115936"/>
          <a:ext cx="98343" cy="580084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rgbClr val="D45D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A6C3D0-9A3D-4C1A-B8DD-98415E0FB47D}" type="datetimeFigureOut">
              <a:rPr lang="en-US" smtClean="0"/>
              <a:t>3/1/2023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F94455-10E1-42BD-8B96-E787893D21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81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 of people with sense of community (5 KPIs)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94455-10E1-42BD-8B96-E787893D213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727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in order: 55+ &gt; prime-age &gt; 16-24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D7841-0071-2F4E-ADBE-F3B345240D7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510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in order: 55+ &gt; prime-age &gt; 16-24 </a:t>
            </a:r>
          </a:p>
          <a:p>
            <a:endParaRPr lang="en-US" dirty="0"/>
          </a:p>
          <a:p>
            <a:r>
              <a:rPr lang="en-US" dirty="0"/>
              <a:t>Slides 11-13 ok as 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D7841-0071-2F4E-ADBE-F3B345240D7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142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r>
              <a:rPr lang="en-US" b="1" dirty="0"/>
              <a:t>This slide needs graphic help.</a:t>
            </a:r>
          </a:p>
          <a:p>
            <a:endParaRPr lang="en-US" b="1" dirty="0"/>
          </a:p>
          <a:p>
            <a:r>
              <a:rPr lang="en-US" b="1" dirty="0"/>
              <a:t>Replace 53% stat with a skilled worker or to signal to Kevin most are skilled workers. Don’t need the 53% stat.</a:t>
            </a:r>
          </a:p>
          <a:p>
            <a:endParaRPr lang="en-US" b="1" dirty="0"/>
          </a:p>
          <a:p>
            <a:r>
              <a:rPr lang="en-US" b="1" dirty="0"/>
              <a:t>Gig workers are not being accounted for in the LFPR – which means we’re are overestimating the attrition of the total number. This can become a pool for an employer.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D7841-0071-2F4E-ADBE-F3B345240D7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559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Employers can:</a:t>
            </a:r>
          </a:p>
          <a:p>
            <a:r>
              <a:rPr lang="en-US" dirty="0"/>
              <a:t>Skills-based hiring, front-loaded tuition assistance, adult foundational education</a:t>
            </a:r>
          </a:p>
          <a:p>
            <a:endParaRPr lang="en-US" dirty="0"/>
          </a:p>
          <a:p>
            <a:r>
              <a:rPr lang="en-US" dirty="0"/>
              <a:t>Funding not important</a:t>
            </a:r>
          </a:p>
          <a:p>
            <a:r>
              <a:rPr lang="en-US" dirty="0"/>
              <a:t>Maybe not these stats, but there are skilled and not skilled. </a:t>
            </a:r>
          </a:p>
          <a:p>
            <a:endParaRPr lang="en-US" dirty="0"/>
          </a:p>
          <a:p>
            <a:r>
              <a:rPr lang="en-US" dirty="0"/>
              <a:t>Foreign-born workers in circles below the main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94455-10E1-42BD-8B96-E787893D213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1711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Employers can:</a:t>
            </a:r>
          </a:p>
          <a:p>
            <a:r>
              <a:rPr lang="en-US" dirty="0"/>
              <a:t>Skills-based hiring, front-loaded tuition assistance, adult foundational education</a:t>
            </a:r>
          </a:p>
          <a:p>
            <a:endParaRPr lang="en-US" dirty="0"/>
          </a:p>
          <a:p>
            <a:r>
              <a:rPr lang="en-US" dirty="0"/>
              <a:t>Funding not important</a:t>
            </a:r>
          </a:p>
          <a:p>
            <a:r>
              <a:rPr lang="en-US" dirty="0"/>
              <a:t>Maybe not these stats, but there are skilled and not skilled. </a:t>
            </a:r>
          </a:p>
          <a:p>
            <a:endParaRPr lang="en-US" dirty="0"/>
          </a:p>
          <a:p>
            <a:r>
              <a:rPr lang="en-US" dirty="0"/>
              <a:t>Foreign-born workers in circles below the main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94455-10E1-42BD-8B96-E787893D213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229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Employers can:</a:t>
            </a:r>
          </a:p>
          <a:p>
            <a:r>
              <a:rPr lang="en-US" dirty="0"/>
              <a:t>Skills-based hiring, front-loaded tuition assistance, adult foundational education</a:t>
            </a:r>
          </a:p>
          <a:p>
            <a:endParaRPr lang="en-US" dirty="0"/>
          </a:p>
          <a:p>
            <a:r>
              <a:rPr lang="en-US" dirty="0"/>
              <a:t>Funding not important</a:t>
            </a:r>
          </a:p>
          <a:p>
            <a:r>
              <a:rPr lang="en-US" dirty="0"/>
              <a:t>Maybe not these stats, but there are skilled and not skilled. </a:t>
            </a:r>
          </a:p>
          <a:p>
            <a:endParaRPr lang="en-US" dirty="0"/>
          </a:p>
          <a:p>
            <a:r>
              <a:rPr lang="en-US" dirty="0"/>
              <a:t>Foreign-born workers in circles below the main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94455-10E1-42BD-8B96-E787893D213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672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 panels – build out facts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slide – Education and Skills (skills-based hiring, adult education, credentialing issue)</a:t>
            </a:r>
          </a:p>
          <a:p>
            <a:endParaRPr lang="en-US" dirty="0"/>
          </a:p>
          <a:p>
            <a:r>
              <a:rPr lang="en-US" dirty="0"/>
              <a:t>Add icons maybe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94455-10E1-42BD-8B96-E787893D213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7181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is showing they are separate but overlapping in </a:t>
            </a:r>
          </a:p>
          <a:p>
            <a:endParaRPr lang="en-US" dirty="0"/>
          </a:p>
          <a:p>
            <a:r>
              <a:rPr lang="en-US" dirty="0"/>
              <a:t>PULL: add Employer Policy</a:t>
            </a:r>
          </a:p>
          <a:p>
            <a:r>
              <a:rPr lang="en-US" dirty="0"/>
              <a:t>PUSH: Policymakers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94455-10E1-42BD-8B96-E787893D213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4076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 of people with sense of community (5 KPIs)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94455-10E1-42BD-8B96-E787893D213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117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 of people with sense of community (5 KPIs)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94455-10E1-42BD-8B96-E787893D213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72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this beautiful: keep all things</a:t>
            </a:r>
          </a:p>
          <a:p>
            <a:endParaRPr lang="en-US" dirty="0"/>
          </a:p>
          <a:p>
            <a:r>
              <a:rPr lang="en-US" dirty="0"/>
              <a:t>Need a headline for this slide: basic msg is demonstrating what TF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DD7841-0071-2F4E-ADBE-F3B345240D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0463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IF LFPR returned to 2000:</a:t>
            </a:r>
          </a:p>
          <a:p>
            <a:endParaRPr lang="en-US" dirty="0"/>
          </a:p>
          <a:p>
            <a:r>
              <a:rPr lang="en-US" dirty="0"/>
              <a:t>Key point is number of participants, financials #2 and 3 then the other two job openings and poverty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94455-10E1-42BD-8B96-E787893D213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4176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DD7841-0071-2F4E-ADBE-F3B345240D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462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Official economic statistics suggest Michigan is finally nearing “full employment,” with the unemployment rate falling to 4.1% as recently as Sept 2022.</a:t>
            </a:r>
          </a:p>
          <a:p>
            <a:r>
              <a:rPr lang="en-US" dirty="0"/>
              <a:t>These numbers are encouraging, but the unemployment rate only considers those who are actively looking for work. </a:t>
            </a:r>
          </a:p>
          <a:p>
            <a:endParaRPr lang="en-US" dirty="0"/>
          </a:p>
          <a:p>
            <a:r>
              <a:rPr lang="en-US" dirty="0"/>
              <a:t>If we include the men and women who have dropped out of the labor force since the pandemic alone, Michigan’s unemployment rate would look more like 7.2% — representing a pool of 137,000 additional workers the state’s employers could draw from.</a:t>
            </a:r>
          </a:p>
          <a:p>
            <a:endParaRPr lang="en-US" dirty="0"/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NOT Counted: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Incarcerated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Institution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 Foster Care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of Work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Mental, physical, and emotional wellness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security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competitiveness (skill development)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connectedness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/>
              <a:t>Focus on the equation more prominant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94455-10E1-42BD-8B96-E787893D213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671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 copy; more visual emphasis: either photo or icon</a:t>
            </a:r>
          </a:p>
          <a:p>
            <a:endParaRPr lang="en-US" dirty="0"/>
          </a:p>
          <a:p>
            <a:r>
              <a:rPr lang="en-US" dirty="0"/>
              <a:t>Kevin wants more imagery of ppl overall.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94455-10E1-42BD-8B96-E787893D213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991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Split into two slides: preceed with ppl and headline on one, then the 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94455-10E1-42BD-8B96-E787893D213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493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Population Growth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94455-10E1-42BD-8B96-E787893D213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086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Better way to display this match the reports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94455-10E1-42BD-8B96-E787893D21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06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in order: 55+ &gt; prime-age &gt; 16-24 </a:t>
            </a:r>
          </a:p>
          <a:p>
            <a:endParaRPr lang="en-US" dirty="0"/>
          </a:p>
          <a:p>
            <a:r>
              <a:rPr lang="en-US" dirty="0"/>
              <a:t>Slides 11-13 ok as 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D7841-0071-2F4E-ADBE-F3B345240D7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734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in order: 55+ &gt; prime-age &gt; 16-24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D7841-0071-2F4E-ADBE-F3B345240D7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80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93BE20D-9532-ED4A-92E5-0B9FCCB202D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3E51"/>
              </a:gs>
              <a:gs pos="22000">
                <a:srgbClr val="003E51"/>
              </a:gs>
              <a:gs pos="69000">
                <a:schemeClr val="accent6"/>
              </a:gs>
              <a:gs pos="97000">
                <a:srgbClr val="003E5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4323EA-1765-C24D-B38D-670BF53346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SLIDE FORMAT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70ACB-A6D9-FE45-A69B-A4F68732DA5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906982"/>
            <a:ext cx="9144000" cy="135081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 Text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000E16-F36E-9C49-AC53-31EF430A31CE}"/>
              </a:ext>
            </a:extLst>
          </p:cNvPr>
          <p:cNvGrpSpPr/>
          <p:nvPr userDrawn="1"/>
        </p:nvGrpSpPr>
        <p:grpSpPr>
          <a:xfrm>
            <a:off x="981693" y="935291"/>
            <a:ext cx="3257795" cy="4218599"/>
            <a:chOff x="1242951" y="1018418"/>
            <a:chExt cx="3257795" cy="42185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A8904E2-E3B7-A046-B2D3-7D7123834BB7}"/>
                </a:ext>
              </a:extLst>
            </p:cNvPr>
            <p:cNvSpPr/>
            <p:nvPr userDrawn="1"/>
          </p:nvSpPr>
          <p:spPr>
            <a:xfrm>
              <a:off x="1242953" y="1018418"/>
              <a:ext cx="367522" cy="4218599"/>
            </a:xfrm>
            <a:prstGeom prst="rect">
              <a:avLst/>
            </a:prstGeom>
            <a:solidFill>
              <a:srgbClr val="D45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1541F99-D479-484C-9830-6944889B425D}"/>
                </a:ext>
              </a:extLst>
            </p:cNvPr>
            <p:cNvSpPr/>
            <p:nvPr userDrawn="1"/>
          </p:nvSpPr>
          <p:spPr>
            <a:xfrm rot="5400000">
              <a:off x="2700436" y="-439066"/>
              <a:ext cx="342826" cy="3257795"/>
            </a:xfrm>
            <a:prstGeom prst="rect">
              <a:avLst/>
            </a:prstGeom>
            <a:solidFill>
              <a:srgbClr val="D45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2382166-101D-404D-966F-CFF087A48776}"/>
              </a:ext>
            </a:extLst>
          </p:cNvPr>
          <p:cNvGrpSpPr/>
          <p:nvPr userDrawn="1"/>
        </p:nvGrpSpPr>
        <p:grpSpPr>
          <a:xfrm rot="10800000">
            <a:off x="8106889" y="1599173"/>
            <a:ext cx="3257795" cy="4218599"/>
            <a:chOff x="1242951" y="1018418"/>
            <a:chExt cx="3257795" cy="42185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EF9B945-2461-F74B-B72E-DA6F0949A3C9}"/>
                </a:ext>
              </a:extLst>
            </p:cNvPr>
            <p:cNvSpPr/>
            <p:nvPr userDrawn="1"/>
          </p:nvSpPr>
          <p:spPr>
            <a:xfrm>
              <a:off x="1242953" y="1018418"/>
              <a:ext cx="367522" cy="4218599"/>
            </a:xfrm>
            <a:prstGeom prst="rect">
              <a:avLst/>
            </a:prstGeom>
            <a:solidFill>
              <a:srgbClr val="D45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4E34516-3122-FD42-AB54-1E462D9CF61D}"/>
                </a:ext>
              </a:extLst>
            </p:cNvPr>
            <p:cNvSpPr/>
            <p:nvPr userDrawn="1"/>
          </p:nvSpPr>
          <p:spPr>
            <a:xfrm rot="5400000">
              <a:off x="2700436" y="-439066"/>
              <a:ext cx="342826" cy="3257795"/>
            </a:xfrm>
            <a:prstGeom prst="rect">
              <a:avLst/>
            </a:prstGeom>
            <a:solidFill>
              <a:srgbClr val="D45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3700F44-EB86-61B2-18A3-978CE6C823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693" y="5459658"/>
            <a:ext cx="3398339" cy="5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65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6CB58-C5B0-BF45-BA57-7F8699EDD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A488D-61B7-2E42-96B6-07730C99E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DCDAA-C9EA-2642-A2B7-1303032783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98318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2BE42-906D-8E4C-8141-E48EA7EB9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SBAM | 2.28.23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01D16-B007-6544-A305-5D0A85D2A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487474-D540-5049-9598-4E7D7E73CA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774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040E84-57A1-914B-A60D-DFCD820A28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8B18A8-2951-BA46-89B9-0CA08B962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0EC26-4886-1F48-9F93-18A750073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98318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D2523-A8EB-3644-A8D2-2F8FE9F91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SBAM | 2.28.23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ED5D8-8EC2-2E43-817A-EE6D42E3A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487474-D540-5049-9598-4E7D7E73CA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759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F87DD-68F2-734C-8998-3054692B3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SBAM | 2.28.23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5C5B8-A3E7-AB4B-BD43-67A30A85E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B317C-CD42-EA44-9D08-DFA7660C5E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FE7D7E-DF56-904C-9DCB-6D1CAAB5D7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1023528"/>
            <a:ext cx="11429999" cy="473841"/>
          </a:xfrm>
        </p:spPr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46E7C6-FCCD-4CA8-B4CA-BA1E2B02DA7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6238" y="1943100"/>
            <a:ext cx="2620962" cy="45339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F1811BB-D685-4A14-B21D-5EFB3FD78CF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29093" y="1943100"/>
            <a:ext cx="8488257" cy="45339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873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F87DD-68F2-734C-8998-3054692B3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SBAM | 2.28.23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5C5B8-A3E7-AB4B-BD43-67A30A85E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B317C-CD42-EA44-9D08-DFA7660C5E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139EED-EBA2-4418-885E-1D6718CE0CE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76238" y="1943100"/>
            <a:ext cx="11434762" cy="45339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E142AB-0FAC-5D4F-ACAD-7C3E1A075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1023528"/>
            <a:ext cx="11429999" cy="473841"/>
          </a:xfrm>
        </p:spPr>
        <p:txBody>
          <a:bodyPr/>
          <a:lstStyle/>
          <a:p>
            <a:r>
              <a:rPr lang="en-US"/>
              <a:t>Click to add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515112-F5CC-2445-9859-049DC6A64F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419" y="381501"/>
            <a:ext cx="1054738" cy="12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9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F87DD-68F2-734C-8998-3054692B3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SBAM | 2.28.23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5C5B8-A3E7-AB4B-BD43-67A30A85E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B317C-CD42-EA44-9D08-DFA7660C5E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5807976-7ACE-C34B-A344-348C7E618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1023528"/>
            <a:ext cx="11429999" cy="473841"/>
          </a:xfrm>
        </p:spPr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AD22A8D-A381-4D8A-9702-B490B5A77F8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6238" y="1943100"/>
            <a:ext cx="5562600" cy="45339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AFF239F-AA48-4AAF-A063-AF8A36FA19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54750" y="1943100"/>
            <a:ext cx="5562600" cy="45339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473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_A"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497012C-26CB-4640-AC29-399554C7FC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7" y="0"/>
            <a:ext cx="12188523" cy="7579416"/>
          </a:xfrm>
          <a:prstGeom prst="rect">
            <a:avLst/>
          </a:prstGeom>
        </p:spPr>
      </p:pic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DD61F5D-9E0E-8D45-A1B2-831674D50B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9518" y="6016197"/>
            <a:ext cx="5530849" cy="28267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b="0" i="0">
                <a:solidFill>
                  <a:schemeClr val="accent3"/>
                </a:solidFill>
                <a:latin typeface="Franklin Gothic Medium" panose="020B0603020102020204" pitchFamily="34" charset="0"/>
              </a:defRPr>
            </a:lvl1pPr>
            <a:lvl2pPr marL="10582" indent="0">
              <a:buNone/>
              <a:defRPr b="0" i="0">
                <a:latin typeface="Franklin Gothic Book" panose="020B0503020102020204" pitchFamily="34" charset="0"/>
              </a:defRPr>
            </a:lvl2pPr>
            <a:lvl3pPr>
              <a:defRPr b="0" i="0">
                <a:latin typeface="Franklin Gothic Book" panose="020B0503020102020204" pitchFamily="34" charset="0"/>
              </a:defRPr>
            </a:lvl3pPr>
            <a:lvl4pPr>
              <a:defRPr b="0" i="0">
                <a:latin typeface="Franklin Gothic Book" panose="020B0503020102020204" pitchFamily="34" charset="0"/>
              </a:defRPr>
            </a:lvl4pPr>
            <a:lvl5pPr>
              <a:defRPr b="0" i="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secondary text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3644F22E-9DA2-A84E-B244-7790462B5A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9518" y="6304652"/>
            <a:ext cx="5530849" cy="2462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accent3"/>
                </a:solidFill>
                <a:latin typeface="+mn-lt"/>
              </a:defRPr>
            </a:lvl1pPr>
            <a:lvl2pPr marL="10582" indent="0">
              <a:buNone/>
              <a:defRPr b="0" i="0">
                <a:latin typeface="Franklin Gothic Book" panose="020B0503020102020204" pitchFamily="34" charset="0"/>
              </a:defRPr>
            </a:lvl2pPr>
            <a:lvl3pPr>
              <a:defRPr b="0" i="0">
                <a:latin typeface="Franklin Gothic Book" panose="020B0503020102020204" pitchFamily="34" charset="0"/>
              </a:defRPr>
            </a:lvl3pPr>
            <a:lvl4pPr>
              <a:defRPr b="0" i="0">
                <a:latin typeface="Franklin Gothic Book" panose="020B0503020102020204" pitchFamily="34" charset="0"/>
              </a:defRPr>
            </a:lvl4pPr>
            <a:lvl5pPr>
              <a:defRPr b="0" i="0">
                <a:latin typeface="Franklin Gothic Book" panose="020B0503020102020204" pitchFamily="34" charset="0"/>
              </a:defRPr>
            </a:lvl5pPr>
          </a:lstStyle>
          <a:p>
            <a:r>
              <a:rPr lang="en-US"/>
              <a:t>Date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68202D6-69B2-4647-807A-C640F500C0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9188" y="950581"/>
            <a:ext cx="5532009" cy="311713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spcAft>
                <a:spcPts val="0"/>
              </a:spcAft>
              <a:defRPr sz="6000" b="0" i="0">
                <a:solidFill>
                  <a:schemeClr val="accent3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03FB1F4-B84D-2640-92E1-A91171898C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779" y="381501"/>
            <a:ext cx="1048017" cy="12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348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93BE20D-9532-ED4A-92E5-0B9FCCB202D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3E51"/>
              </a:gs>
              <a:gs pos="22000">
                <a:srgbClr val="003E51"/>
              </a:gs>
              <a:gs pos="69000">
                <a:schemeClr val="accent6"/>
              </a:gs>
              <a:gs pos="97000">
                <a:srgbClr val="003E5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4323EA-1765-C24D-B38D-670BF53346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SLIDE FORMAT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70ACB-A6D9-FE45-A69B-A4F68732DA5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906982"/>
            <a:ext cx="9144000" cy="135081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 Text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000E16-F36E-9C49-AC53-31EF430A31CE}"/>
              </a:ext>
            </a:extLst>
          </p:cNvPr>
          <p:cNvGrpSpPr/>
          <p:nvPr userDrawn="1"/>
        </p:nvGrpSpPr>
        <p:grpSpPr>
          <a:xfrm>
            <a:off x="981693" y="935291"/>
            <a:ext cx="3257795" cy="4218599"/>
            <a:chOff x="1242951" y="1018418"/>
            <a:chExt cx="3257795" cy="42185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A8904E2-E3B7-A046-B2D3-7D7123834BB7}"/>
                </a:ext>
              </a:extLst>
            </p:cNvPr>
            <p:cNvSpPr/>
            <p:nvPr userDrawn="1"/>
          </p:nvSpPr>
          <p:spPr>
            <a:xfrm>
              <a:off x="1242953" y="1018418"/>
              <a:ext cx="367522" cy="4218599"/>
            </a:xfrm>
            <a:prstGeom prst="rect">
              <a:avLst/>
            </a:prstGeom>
            <a:solidFill>
              <a:srgbClr val="D45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1541F99-D479-484C-9830-6944889B425D}"/>
                </a:ext>
              </a:extLst>
            </p:cNvPr>
            <p:cNvSpPr/>
            <p:nvPr userDrawn="1"/>
          </p:nvSpPr>
          <p:spPr>
            <a:xfrm rot="5400000">
              <a:off x="2700436" y="-439066"/>
              <a:ext cx="342826" cy="3257795"/>
            </a:xfrm>
            <a:prstGeom prst="rect">
              <a:avLst/>
            </a:prstGeom>
            <a:solidFill>
              <a:srgbClr val="D45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2382166-101D-404D-966F-CFF087A48776}"/>
              </a:ext>
            </a:extLst>
          </p:cNvPr>
          <p:cNvGrpSpPr/>
          <p:nvPr userDrawn="1"/>
        </p:nvGrpSpPr>
        <p:grpSpPr>
          <a:xfrm rot="10800000">
            <a:off x="8106889" y="1599173"/>
            <a:ext cx="3257795" cy="4218599"/>
            <a:chOff x="1242951" y="1018418"/>
            <a:chExt cx="3257795" cy="42185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EF9B945-2461-F74B-B72E-DA6F0949A3C9}"/>
                </a:ext>
              </a:extLst>
            </p:cNvPr>
            <p:cNvSpPr/>
            <p:nvPr userDrawn="1"/>
          </p:nvSpPr>
          <p:spPr>
            <a:xfrm>
              <a:off x="1242953" y="1018418"/>
              <a:ext cx="367522" cy="4218599"/>
            </a:xfrm>
            <a:prstGeom prst="rect">
              <a:avLst/>
            </a:prstGeom>
            <a:solidFill>
              <a:srgbClr val="D45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4E34516-3122-FD42-AB54-1E462D9CF61D}"/>
                </a:ext>
              </a:extLst>
            </p:cNvPr>
            <p:cNvSpPr/>
            <p:nvPr userDrawn="1"/>
          </p:nvSpPr>
          <p:spPr>
            <a:xfrm rot="5400000">
              <a:off x="2700436" y="-439066"/>
              <a:ext cx="342826" cy="3257795"/>
            </a:xfrm>
            <a:prstGeom prst="rect">
              <a:avLst/>
            </a:prstGeom>
            <a:solidFill>
              <a:srgbClr val="D45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3700F44-EB86-61B2-18A3-978CE6C823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693" y="5459658"/>
            <a:ext cx="3398339" cy="5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63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(R-hand) w/ Call ou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226AB41-D1DE-694B-9B53-91FBC8FD2A7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D45D00"/>
              </a:gs>
              <a:gs pos="23000">
                <a:srgbClr val="D45D00"/>
              </a:gs>
              <a:gs pos="69000">
                <a:srgbClr val="D45D00"/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F855FB-03C9-764B-A64D-0B5CC323F0F3}"/>
              </a:ext>
            </a:extLst>
          </p:cNvPr>
          <p:cNvGrpSpPr/>
          <p:nvPr userDrawn="1"/>
        </p:nvGrpSpPr>
        <p:grpSpPr>
          <a:xfrm>
            <a:off x="1708651" y="2379327"/>
            <a:ext cx="1621211" cy="2099346"/>
            <a:chOff x="1242951" y="1018418"/>
            <a:chExt cx="3257795" cy="421859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307137-ADB4-C244-BD4A-AC77A75BC4D6}"/>
                </a:ext>
              </a:extLst>
            </p:cNvPr>
            <p:cNvSpPr/>
            <p:nvPr userDrawn="1"/>
          </p:nvSpPr>
          <p:spPr>
            <a:xfrm>
              <a:off x="1242953" y="1018418"/>
              <a:ext cx="367522" cy="4218599"/>
            </a:xfrm>
            <a:prstGeom prst="rect">
              <a:avLst/>
            </a:prstGeom>
            <a:solidFill>
              <a:srgbClr val="003E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796913-0CFF-8041-AB5A-B96986069FC6}"/>
                </a:ext>
              </a:extLst>
            </p:cNvPr>
            <p:cNvSpPr/>
            <p:nvPr userDrawn="1"/>
          </p:nvSpPr>
          <p:spPr>
            <a:xfrm rot="5400000">
              <a:off x="2700436" y="-439066"/>
              <a:ext cx="342826" cy="3257795"/>
            </a:xfrm>
            <a:prstGeom prst="rect">
              <a:avLst/>
            </a:prstGeom>
            <a:solidFill>
              <a:srgbClr val="003E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E089718-5EBD-694D-9AAB-34769DB33B8A}"/>
              </a:ext>
            </a:extLst>
          </p:cNvPr>
          <p:cNvGrpSpPr/>
          <p:nvPr userDrawn="1"/>
        </p:nvGrpSpPr>
        <p:grpSpPr>
          <a:xfrm rot="10800000">
            <a:off x="8784181" y="2594112"/>
            <a:ext cx="1621210" cy="2099344"/>
            <a:chOff x="1242951" y="1018418"/>
            <a:chExt cx="3257795" cy="421859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A598172-0906-0347-B128-3424EC5384C7}"/>
                </a:ext>
              </a:extLst>
            </p:cNvPr>
            <p:cNvSpPr/>
            <p:nvPr userDrawn="1"/>
          </p:nvSpPr>
          <p:spPr>
            <a:xfrm>
              <a:off x="1242953" y="1018418"/>
              <a:ext cx="367522" cy="4218599"/>
            </a:xfrm>
            <a:prstGeom prst="rect">
              <a:avLst/>
            </a:prstGeom>
            <a:solidFill>
              <a:srgbClr val="003E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37BD6DB-6B4B-FF46-B5FE-073358D54FEC}"/>
                </a:ext>
              </a:extLst>
            </p:cNvPr>
            <p:cNvSpPr/>
            <p:nvPr userDrawn="1"/>
          </p:nvSpPr>
          <p:spPr>
            <a:xfrm rot="5400000">
              <a:off x="2700436" y="-439066"/>
              <a:ext cx="342826" cy="3257795"/>
            </a:xfrm>
            <a:prstGeom prst="rect">
              <a:avLst/>
            </a:prstGeom>
            <a:solidFill>
              <a:srgbClr val="003E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81C366-745D-5744-93B6-9ED80F92EB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37458" y="2790299"/>
            <a:ext cx="8239125" cy="1738312"/>
          </a:xfrm>
        </p:spPr>
        <p:txBody>
          <a:bodyPr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SECTION TITLE MASTER</a:t>
            </a:r>
          </a:p>
        </p:txBody>
      </p:sp>
    </p:spTree>
    <p:extLst>
      <p:ext uri="{BB962C8B-B14F-4D97-AF65-F5344CB8AC3E}">
        <p14:creationId xmlns:p14="http://schemas.microsoft.com/office/powerpoint/2010/main" val="25855614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8A25C-C2FE-6145-B274-62BA4A4E14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003E5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169CA-D98F-0840-860A-D0342544C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F64FD-3214-DE4D-8E68-F80135BF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20681"/>
            <a:ext cx="7315200" cy="461342"/>
          </a:xfrm>
          <a:prstGeom prst="rect">
            <a:avLst/>
          </a:prstGeom>
        </p:spPr>
        <p:txBody>
          <a:bodyPr/>
          <a:lstStyle>
            <a:lvl1pPr algn="l">
              <a:defRPr sz="1100">
                <a:solidFill>
                  <a:srgbClr val="003E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SBAM | 2.28.23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22A64-E68E-7D4F-84F1-4C7021F04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0681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rgbClr val="003E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D487474-D540-5049-9598-4E7D7E73CA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763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334F-A633-7546-81D6-75D44C9471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003E5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0BCD2-1171-1D48-991E-74342F773C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ECAB67-60F9-574B-B761-D6E63D31B0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F2691B-5CF4-8F41-AA08-973580E4E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11900"/>
            <a:ext cx="7315200" cy="365125"/>
          </a:xfrm>
          <a:prstGeom prst="rect">
            <a:avLst/>
          </a:prstGeom>
        </p:spPr>
        <p:txBody>
          <a:bodyPr/>
          <a:lstStyle>
            <a:lvl1pPr algn="l">
              <a:defRPr sz="1050" b="0" i="0">
                <a:solidFill>
                  <a:srgbClr val="003E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SBAM | 2.28.23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89B514-3754-C94A-9DE6-ADC347B28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74687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rgbClr val="003E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D487474-D540-5049-9598-4E7D7E73CA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46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(R-hand) w/ Call ou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226AB41-D1DE-694B-9B53-91FBC8FD2A7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D45D00"/>
              </a:gs>
              <a:gs pos="23000">
                <a:srgbClr val="D45D00"/>
              </a:gs>
              <a:gs pos="69000">
                <a:srgbClr val="D45D00"/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F855FB-03C9-764B-A64D-0B5CC323F0F3}"/>
              </a:ext>
            </a:extLst>
          </p:cNvPr>
          <p:cNvGrpSpPr/>
          <p:nvPr userDrawn="1"/>
        </p:nvGrpSpPr>
        <p:grpSpPr>
          <a:xfrm>
            <a:off x="1708651" y="2379327"/>
            <a:ext cx="1621211" cy="2099346"/>
            <a:chOff x="1242951" y="1018418"/>
            <a:chExt cx="3257795" cy="421859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307137-ADB4-C244-BD4A-AC77A75BC4D6}"/>
                </a:ext>
              </a:extLst>
            </p:cNvPr>
            <p:cNvSpPr/>
            <p:nvPr userDrawn="1"/>
          </p:nvSpPr>
          <p:spPr>
            <a:xfrm>
              <a:off x="1242953" y="1018418"/>
              <a:ext cx="367522" cy="4218599"/>
            </a:xfrm>
            <a:prstGeom prst="rect">
              <a:avLst/>
            </a:prstGeom>
            <a:solidFill>
              <a:srgbClr val="003E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796913-0CFF-8041-AB5A-B96986069FC6}"/>
                </a:ext>
              </a:extLst>
            </p:cNvPr>
            <p:cNvSpPr/>
            <p:nvPr userDrawn="1"/>
          </p:nvSpPr>
          <p:spPr>
            <a:xfrm rot="5400000">
              <a:off x="2700436" y="-439066"/>
              <a:ext cx="342826" cy="3257795"/>
            </a:xfrm>
            <a:prstGeom prst="rect">
              <a:avLst/>
            </a:prstGeom>
            <a:solidFill>
              <a:srgbClr val="003E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E089718-5EBD-694D-9AAB-34769DB33B8A}"/>
              </a:ext>
            </a:extLst>
          </p:cNvPr>
          <p:cNvGrpSpPr/>
          <p:nvPr userDrawn="1"/>
        </p:nvGrpSpPr>
        <p:grpSpPr>
          <a:xfrm rot="10800000">
            <a:off x="8784181" y="2594112"/>
            <a:ext cx="1621210" cy="2099344"/>
            <a:chOff x="1242951" y="1018418"/>
            <a:chExt cx="3257795" cy="421859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A598172-0906-0347-B128-3424EC5384C7}"/>
                </a:ext>
              </a:extLst>
            </p:cNvPr>
            <p:cNvSpPr/>
            <p:nvPr userDrawn="1"/>
          </p:nvSpPr>
          <p:spPr>
            <a:xfrm>
              <a:off x="1242953" y="1018418"/>
              <a:ext cx="367522" cy="4218599"/>
            </a:xfrm>
            <a:prstGeom prst="rect">
              <a:avLst/>
            </a:prstGeom>
            <a:solidFill>
              <a:srgbClr val="003E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37BD6DB-6B4B-FF46-B5FE-073358D54FEC}"/>
                </a:ext>
              </a:extLst>
            </p:cNvPr>
            <p:cNvSpPr/>
            <p:nvPr userDrawn="1"/>
          </p:nvSpPr>
          <p:spPr>
            <a:xfrm rot="5400000">
              <a:off x="2700436" y="-439066"/>
              <a:ext cx="342826" cy="3257795"/>
            </a:xfrm>
            <a:prstGeom prst="rect">
              <a:avLst/>
            </a:prstGeom>
            <a:solidFill>
              <a:srgbClr val="003E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81C366-745D-5744-93B6-9ED80F92EB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37458" y="2790299"/>
            <a:ext cx="8239125" cy="1738312"/>
          </a:xfrm>
        </p:spPr>
        <p:txBody>
          <a:bodyPr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SECTION TITLE MASTER</a:t>
            </a:r>
          </a:p>
        </p:txBody>
      </p:sp>
    </p:spTree>
    <p:extLst>
      <p:ext uri="{BB962C8B-B14F-4D97-AF65-F5344CB8AC3E}">
        <p14:creationId xmlns:p14="http://schemas.microsoft.com/office/powerpoint/2010/main" val="3775897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99ADA-353E-0441-8471-ACAA24D8AC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003E5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14771-BF3C-3140-93E6-92C49E0B2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3E5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273816-FF0A-3B40-9FB7-05FBE3AD1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56BC0C-5A29-9E41-B828-E88BC8B26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3E5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85B44C-2E25-7D41-8546-CFD9D591A4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799AFA-CF0E-7146-839A-74A92B366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10312"/>
            <a:ext cx="7315200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003E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SBAM | 2.28.23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827E22-EFFE-FA43-BC2B-80C13240B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1031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rgbClr val="003E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2D487474-D540-5049-9598-4E7D7E73CAF4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0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9F59E-BD08-A645-86BB-B376BC549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4B5FD5-548D-954E-B3B2-69A441B49B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1EEC1B-DE78-D24A-AF9D-62E27BA4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A18435-585C-3041-B8FD-852290EE0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13237"/>
            <a:ext cx="7315200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003E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SBAM | 2.28.23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DA44FA-80D0-8949-B8BD-E5C4EFBE2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1323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rgbClr val="003E51"/>
                </a:solidFill>
              </a:defRPr>
            </a:lvl1pPr>
          </a:lstStyle>
          <a:p>
            <a:fld id="{2D487474-D540-5049-9598-4E7D7E73CA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1836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E175D5-794B-934F-9B72-29D7305C8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5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003E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SBAM | 2.28.23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4859AC-D5C3-9042-9113-4F7DC865E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732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rgbClr val="003E51"/>
                </a:solidFill>
              </a:defRPr>
            </a:lvl1pPr>
          </a:lstStyle>
          <a:p>
            <a:fld id="{2D487474-D540-5049-9598-4E7D7E73CA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817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E3B075-C511-DE49-8D68-023EC216245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3E51"/>
              </a:gs>
              <a:gs pos="22000">
                <a:srgbClr val="003E51"/>
              </a:gs>
              <a:gs pos="69000">
                <a:schemeClr val="accent6"/>
              </a:gs>
              <a:gs pos="97000">
                <a:srgbClr val="003E5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932F8C-3366-924E-9936-3FE52D8F9F99}"/>
              </a:ext>
            </a:extLst>
          </p:cNvPr>
          <p:cNvSpPr txBox="1"/>
          <p:nvPr userDrawn="1"/>
        </p:nvSpPr>
        <p:spPr>
          <a:xfrm>
            <a:off x="4570342" y="5943600"/>
            <a:ext cx="3051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talentfirst.net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177E8B-67C1-A52A-C987-49986AD3D8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9504" y="4837854"/>
            <a:ext cx="2672987" cy="93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300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B8489-9C1C-FA4D-A94D-00EFC8FF1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77535-2D00-FC47-9256-FA1F838D6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ADE8BA-96AD-B147-BBF6-515131DB0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353B6-693F-E648-9BD7-37F6C773F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25677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003E51"/>
                </a:solidFill>
              </a:defRPr>
            </a:lvl1pPr>
          </a:lstStyle>
          <a:p>
            <a:r>
              <a:rPr lang="en-US"/>
              <a:t>SBAM | 2.28.23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9169F6-45E6-DD4D-8DF5-C2A1BFE50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1823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rgbClr val="003E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D487474-D540-5049-9598-4E7D7E73CA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3517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6CB58-C5B0-BF45-BA57-7F8699EDD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A488D-61B7-2E42-96B6-07730C99E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DCDAA-C9EA-2642-A2B7-1303032783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98318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2BE42-906D-8E4C-8141-E48EA7EB9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SBAM | 2.28.23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01D16-B007-6544-A305-5D0A85D2A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487474-D540-5049-9598-4E7D7E73CA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4455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040E84-57A1-914B-A60D-DFCD820A28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8B18A8-2951-BA46-89B9-0CA08B962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0EC26-4886-1F48-9F93-18A750073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98318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D2523-A8EB-3644-A8D2-2F8FE9F91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SBAM | 2.28.23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ED5D8-8EC2-2E43-817A-EE6D42E3A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487474-D540-5049-9598-4E7D7E73CA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76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F87DD-68F2-734C-8998-3054692B3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SBAM | 2.28.23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5C5B8-A3E7-AB4B-BD43-67A30A85E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B317C-CD42-EA44-9D08-DFA7660C5E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FE7D7E-DF56-904C-9DCB-6D1CAAB5D7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1023528"/>
            <a:ext cx="11429999" cy="473841"/>
          </a:xfrm>
        </p:spPr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46E7C6-FCCD-4CA8-B4CA-BA1E2B02DA7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6238" y="1943100"/>
            <a:ext cx="2620962" cy="45339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F1811BB-D685-4A14-B21D-5EFB3FD78CF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29093" y="1943100"/>
            <a:ext cx="8488257" cy="45339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894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F87DD-68F2-734C-8998-3054692B3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SBAM | 2.28.23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5C5B8-A3E7-AB4B-BD43-67A30A85E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B317C-CD42-EA44-9D08-DFA7660C5E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139EED-EBA2-4418-885E-1D6718CE0CE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76238" y="1943100"/>
            <a:ext cx="11434762" cy="45339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E142AB-0FAC-5D4F-ACAD-7C3E1A075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1023528"/>
            <a:ext cx="11429999" cy="473841"/>
          </a:xfrm>
        </p:spPr>
        <p:txBody>
          <a:bodyPr/>
          <a:lstStyle/>
          <a:p>
            <a:r>
              <a:rPr lang="en-US"/>
              <a:t>Click to add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515112-F5CC-2445-9859-049DC6A64F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419" y="381501"/>
            <a:ext cx="1054738" cy="12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2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F87DD-68F2-734C-8998-3054692B3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SBAM | 2.28.23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5C5B8-A3E7-AB4B-BD43-67A30A85E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B317C-CD42-EA44-9D08-DFA7660C5E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5807976-7ACE-C34B-A344-348C7E618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1023528"/>
            <a:ext cx="11429999" cy="473841"/>
          </a:xfrm>
        </p:spPr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AD22A8D-A381-4D8A-9702-B490B5A77F8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6238" y="1943100"/>
            <a:ext cx="5562600" cy="45339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AFF239F-AA48-4AAF-A063-AF8A36FA19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54750" y="1943100"/>
            <a:ext cx="5562600" cy="45339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12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8A25C-C2FE-6145-B274-62BA4A4E14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003E5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169CA-D98F-0840-860A-D0342544C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F64FD-3214-DE4D-8E68-F80135BF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20681"/>
            <a:ext cx="7315200" cy="461342"/>
          </a:xfrm>
          <a:prstGeom prst="rect">
            <a:avLst/>
          </a:prstGeom>
        </p:spPr>
        <p:txBody>
          <a:bodyPr/>
          <a:lstStyle>
            <a:lvl1pPr algn="l">
              <a:defRPr sz="1100">
                <a:solidFill>
                  <a:srgbClr val="003E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SBAM | 2.28.23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22A64-E68E-7D4F-84F1-4C7021F04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0681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rgbClr val="003E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D487474-D540-5049-9598-4E7D7E73CA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504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_A"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497012C-26CB-4640-AC29-399554C7FC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7" y="0"/>
            <a:ext cx="12188523" cy="7579416"/>
          </a:xfrm>
          <a:prstGeom prst="rect">
            <a:avLst/>
          </a:prstGeom>
        </p:spPr>
      </p:pic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DD61F5D-9E0E-8D45-A1B2-831674D50B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9518" y="6016197"/>
            <a:ext cx="5530849" cy="28267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b="0" i="0">
                <a:solidFill>
                  <a:schemeClr val="accent3"/>
                </a:solidFill>
                <a:latin typeface="Franklin Gothic Medium" panose="020B0603020102020204" pitchFamily="34" charset="0"/>
              </a:defRPr>
            </a:lvl1pPr>
            <a:lvl2pPr marL="10582" indent="0">
              <a:buNone/>
              <a:defRPr b="0" i="0">
                <a:latin typeface="Franklin Gothic Book" panose="020B0503020102020204" pitchFamily="34" charset="0"/>
              </a:defRPr>
            </a:lvl2pPr>
            <a:lvl3pPr>
              <a:defRPr b="0" i="0">
                <a:latin typeface="Franklin Gothic Book" panose="020B0503020102020204" pitchFamily="34" charset="0"/>
              </a:defRPr>
            </a:lvl3pPr>
            <a:lvl4pPr>
              <a:defRPr b="0" i="0">
                <a:latin typeface="Franklin Gothic Book" panose="020B0503020102020204" pitchFamily="34" charset="0"/>
              </a:defRPr>
            </a:lvl4pPr>
            <a:lvl5pPr>
              <a:defRPr b="0" i="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secondary text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3644F22E-9DA2-A84E-B244-7790462B5A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9518" y="6304652"/>
            <a:ext cx="5530849" cy="2462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accent3"/>
                </a:solidFill>
                <a:latin typeface="+mn-lt"/>
              </a:defRPr>
            </a:lvl1pPr>
            <a:lvl2pPr marL="10582" indent="0">
              <a:buNone/>
              <a:defRPr b="0" i="0">
                <a:latin typeface="Franklin Gothic Book" panose="020B0503020102020204" pitchFamily="34" charset="0"/>
              </a:defRPr>
            </a:lvl2pPr>
            <a:lvl3pPr>
              <a:defRPr b="0" i="0">
                <a:latin typeface="Franklin Gothic Book" panose="020B0503020102020204" pitchFamily="34" charset="0"/>
              </a:defRPr>
            </a:lvl3pPr>
            <a:lvl4pPr>
              <a:defRPr b="0" i="0">
                <a:latin typeface="Franklin Gothic Book" panose="020B0503020102020204" pitchFamily="34" charset="0"/>
              </a:defRPr>
            </a:lvl4pPr>
            <a:lvl5pPr>
              <a:defRPr b="0" i="0">
                <a:latin typeface="Franklin Gothic Book" panose="020B0503020102020204" pitchFamily="34" charset="0"/>
              </a:defRPr>
            </a:lvl5pPr>
          </a:lstStyle>
          <a:p>
            <a:r>
              <a:rPr lang="en-US"/>
              <a:t>Date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68202D6-69B2-4647-807A-C640F500C0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9188" y="950581"/>
            <a:ext cx="5532009" cy="311713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spcAft>
                <a:spcPts val="0"/>
              </a:spcAft>
              <a:defRPr sz="6000" b="0" i="0">
                <a:solidFill>
                  <a:schemeClr val="accent3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03FB1F4-B84D-2640-92E1-A91171898C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779" y="381501"/>
            <a:ext cx="1048017" cy="12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156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334F-A633-7546-81D6-75D44C9471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003E5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0BCD2-1171-1D48-991E-74342F773C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ECAB67-60F9-574B-B761-D6E63D31B0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F2691B-5CF4-8F41-AA08-973580E4E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11900"/>
            <a:ext cx="7315200" cy="365125"/>
          </a:xfrm>
          <a:prstGeom prst="rect">
            <a:avLst/>
          </a:prstGeom>
        </p:spPr>
        <p:txBody>
          <a:bodyPr/>
          <a:lstStyle>
            <a:lvl1pPr algn="l">
              <a:defRPr sz="1050" b="0" i="0">
                <a:solidFill>
                  <a:srgbClr val="003E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SBAM | 2.28.23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89B514-3754-C94A-9DE6-ADC347B28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74687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rgbClr val="003E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D487474-D540-5049-9598-4E7D7E73CA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1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99ADA-353E-0441-8471-ACAA24D8AC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003E5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14771-BF3C-3140-93E6-92C49E0B2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3E5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273816-FF0A-3B40-9FB7-05FBE3AD1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56BC0C-5A29-9E41-B828-E88BC8B26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3E5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85B44C-2E25-7D41-8546-CFD9D591A4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799AFA-CF0E-7146-839A-74A92B366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10312"/>
            <a:ext cx="7315200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003E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SBAM | 2.28.23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827E22-EFFE-FA43-BC2B-80C13240B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1031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rgbClr val="003E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2D487474-D540-5049-9598-4E7D7E73CAF4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193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9F59E-BD08-A645-86BB-B376BC549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4B5FD5-548D-954E-B3B2-69A441B49B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1EEC1B-DE78-D24A-AF9D-62E27BA4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A18435-585C-3041-B8FD-852290EE0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13237"/>
            <a:ext cx="7315200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003E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SBAM | 2.28.23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DA44FA-80D0-8949-B8BD-E5C4EFBE2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1323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rgbClr val="003E51"/>
                </a:solidFill>
              </a:defRPr>
            </a:lvl1pPr>
          </a:lstStyle>
          <a:p>
            <a:fld id="{2D487474-D540-5049-9598-4E7D7E73CA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245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E175D5-794B-934F-9B72-29D7305C8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5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003E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SBAM | 2.28.23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4859AC-D5C3-9042-9113-4F7DC865E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732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rgbClr val="003E51"/>
                </a:solidFill>
              </a:defRPr>
            </a:lvl1pPr>
          </a:lstStyle>
          <a:p>
            <a:fld id="{2D487474-D540-5049-9598-4E7D7E73CA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965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E3B075-C511-DE49-8D68-023EC216245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3E51"/>
              </a:gs>
              <a:gs pos="22000">
                <a:srgbClr val="003E51"/>
              </a:gs>
              <a:gs pos="69000">
                <a:schemeClr val="accent6"/>
              </a:gs>
              <a:gs pos="97000">
                <a:srgbClr val="003E5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932F8C-3366-924E-9936-3FE52D8F9F99}"/>
              </a:ext>
            </a:extLst>
          </p:cNvPr>
          <p:cNvSpPr txBox="1"/>
          <p:nvPr userDrawn="1"/>
        </p:nvSpPr>
        <p:spPr>
          <a:xfrm>
            <a:off x="4570342" y="5943600"/>
            <a:ext cx="3051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talentfirst.net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177E8B-67C1-A52A-C987-49986AD3D8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9504" y="4837854"/>
            <a:ext cx="2672987" cy="93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0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B8489-9C1C-FA4D-A94D-00EFC8FF1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77535-2D00-FC47-9256-FA1F838D6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ADE8BA-96AD-B147-BBF6-515131DB0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353B6-693F-E648-9BD7-37F6C773F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25677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003E51"/>
                </a:solidFill>
              </a:defRPr>
            </a:lvl1pPr>
          </a:lstStyle>
          <a:p>
            <a:r>
              <a:rPr lang="en-US"/>
              <a:t>SBAM | 2.28.23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9169F6-45E6-DD4D-8DF5-C2A1BFE50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1823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rgbClr val="003E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D487474-D540-5049-9598-4E7D7E73CA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020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C86BACC-84BC-F04E-B2C6-4CBF962ACD5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E5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C7C2F-0991-0A41-8151-300A41C8D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5DEEFD55-43E9-1746-A38E-DFA558ED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0BCB81-89FE-41EC-AA38-3C07D85FFA4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18" y="6237926"/>
            <a:ext cx="398008" cy="39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5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3E5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C86BACC-84BC-F04E-B2C6-4CBF962ACD5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E5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C7C2F-0991-0A41-8151-300A41C8D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5DEEFD55-43E9-1746-A38E-DFA558ED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0BCB81-89FE-41EC-AA38-3C07D85FFA4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18" y="6237926"/>
            <a:ext cx="398008" cy="39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17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3E5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pexels.com/photo/person-looking-at-phone-and-at-macbook-pro-1181244/" TargetMode="External"/><Relationship Id="rId5" Type="http://schemas.microsoft.com/office/2007/relationships/hdphoto" Target="../media/hdphoto8.wdp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hyperlink" Target="https://www.pxfuel.com/en/search?q=anxiety" TargetMode="External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43.jpg"/><Relationship Id="rId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hyperlink" Target="https://satisfyingretirement.blogspot.com/2018/05/ive-decided-to-move-from-my-home-what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11" Type="http://schemas.microsoft.com/office/2007/relationships/hdphoto" Target="../media/hdphoto5.wdp"/><Relationship Id="rId5" Type="http://schemas.openxmlformats.org/officeDocument/2006/relationships/hyperlink" Target="http://fabiusmaximus.com/2015/03/03/industrial-revolution-automation-professions-pilots-79845/" TargetMode="External"/><Relationship Id="rId10" Type="http://schemas.openxmlformats.org/officeDocument/2006/relationships/image" Target="../media/image18.png"/><Relationship Id="rId4" Type="http://schemas.microsoft.com/office/2007/relationships/hdphoto" Target="../media/hdphoto3.wdp"/><Relationship Id="rId9" Type="http://schemas.openxmlformats.org/officeDocument/2006/relationships/hyperlink" Target="https://wtcs.pressbooks.pub/infanttoddlerdev/chapter/chapter-1-introduction-to-child-development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7578AAD-A23E-25E4-0903-69029014D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SBAM | 2.28.23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7BDE1D-9EF4-1135-E5C7-FFEFE9730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87474-D540-5049-9598-4E7D7E73CAF4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10D2E1-2BE4-2A8C-14F8-13A9A48A74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8E0EF9-2EAD-476F-7487-89BBB93421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E51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D09BC1-CB42-65D5-976B-3E6F894609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0049" y="3429000"/>
            <a:ext cx="1352609" cy="196385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59AE7D7-592F-4AE1-60AE-89F08DFC17FA}"/>
              </a:ext>
            </a:extLst>
          </p:cNvPr>
          <p:cNvSpPr txBox="1">
            <a:spLocks/>
          </p:cNvSpPr>
          <p:nvPr/>
        </p:nvSpPr>
        <p:spPr>
          <a:xfrm>
            <a:off x="0" y="2057816"/>
            <a:ext cx="12192000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3E5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8000" b="1" dirty="0">
                <a:solidFill>
                  <a:srgbClr val="FFFFFF"/>
                </a:solidFill>
              </a:rPr>
              <a:t>Where did all the </a:t>
            </a:r>
          </a:p>
          <a:p>
            <a:pPr algn="ctr"/>
            <a:r>
              <a:rPr lang="en-US" sz="8000" b="1" dirty="0">
                <a:solidFill>
                  <a:srgbClr val="FFFFFF"/>
                </a:solidFill>
              </a:rPr>
              <a:t>talent go?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D560BF-EBC7-AC2C-A678-9B0308D63AD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664" y="-130422"/>
            <a:ext cx="4692672" cy="65862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315567-9F8A-8628-97AA-4889031803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3766" y="2453064"/>
            <a:ext cx="1943955" cy="28224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64F498-1040-4F0E-331A-DCBDBD8119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476" y="5757613"/>
            <a:ext cx="4056900" cy="44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34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5BB694-34E8-48D4-BEF8-DEAE209F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87474-D540-5049-9598-4E7D7E73CAF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FEA8C7-0187-4810-8FC3-9A5928EB7117}"/>
              </a:ext>
            </a:extLst>
          </p:cNvPr>
          <p:cNvSpPr txBox="1"/>
          <p:nvPr/>
        </p:nvSpPr>
        <p:spPr>
          <a:xfrm>
            <a:off x="3489960" y="6316635"/>
            <a:ext cx="529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Population Survey (CPS), Subnational Estimates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000000-0008-0000-0000-000031000000}"/>
              </a:ext>
            </a:extLst>
          </p:cNvPr>
          <p:cNvGrpSpPr/>
          <p:nvPr/>
        </p:nvGrpSpPr>
        <p:grpSpPr>
          <a:xfrm>
            <a:off x="340360" y="1544320"/>
            <a:ext cx="11511280" cy="4680143"/>
            <a:chOff x="0" y="0"/>
            <a:chExt cx="11511280" cy="4680143"/>
          </a:xfrm>
        </p:grpSpPr>
        <p:graphicFrame>
          <p:nvGraphicFramePr>
            <p:cNvPr id="19" name="Chart 18">
              <a:extLst>
                <a:ext uri="{FF2B5EF4-FFF2-40B4-BE49-F238E27FC236}">
                  <a16:creationId xmlns:a16="http://schemas.microsoft.com/office/drawing/2014/main" id="{00000000-0008-0000-0000-000032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27499820"/>
                </p:ext>
              </p:extLst>
            </p:nvPr>
          </p:nvGraphicFramePr>
          <p:xfrm>
            <a:off x="0" y="0"/>
            <a:ext cx="11511280" cy="46801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00000000-0008-0000-0000-000033000000}"/>
                </a:ext>
              </a:extLst>
            </p:cNvPr>
            <p:cNvSpPr txBox="1"/>
            <p:nvPr/>
          </p:nvSpPr>
          <p:spPr>
            <a:xfrm>
              <a:off x="666470" y="3917427"/>
              <a:ext cx="886968" cy="4389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CB33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-10.1%</a:t>
              </a:r>
            </a:p>
            <a:p>
              <a:pPr algn="ctr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-807,319</a:t>
              </a:r>
            </a:p>
          </p:txBody>
        </p:sp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00000000-0008-0000-0000-000034000000}"/>
                </a:ext>
              </a:extLst>
            </p:cNvPr>
            <p:cNvSpPr txBox="1"/>
            <p:nvPr/>
          </p:nvSpPr>
          <p:spPr>
            <a:xfrm>
              <a:off x="1894136" y="3917427"/>
              <a:ext cx="886968" cy="4389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CB33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-4.1%</a:t>
              </a:r>
            </a:p>
            <a:p>
              <a:pPr algn="ctr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-152,414</a:t>
              </a:r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00000000-0008-0000-0000-000035000000}"/>
                </a:ext>
              </a:extLst>
            </p:cNvPr>
            <p:cNvSpPr txBox="1"/>
            <p:nvPr/>
          </p:nvSpPr>
          <p:spPr>
            <a:xfrm>
              <a:off x="3118795" y="3917427"/>
              <a:ext cx="886968" cy="4389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CB33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-23.0%</a:t>
              </a:r>
            </a:p>
            <a:p>
              <a:pPr algn="ctr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-116,784</a:t>
              </a:r>
            </a:p>
          </p:txBody>
        </p:sp>
        <p:sp>
          <p:nvSpPr>
            <p:cNvPr id="24" name="TextBox 13">
              <a:extLst>
                <a:ext uri="{FF2B5EF4-FFF2-40B4-BE49-F238E27FC236}">
                  <a16:creationId xmlns:a16="http://schemas.microsoft.com/office/drawing/2014/main" id="{00000000-0008-0000-0000-000036000000}"/>
                </a:ext>
              </a:extLst>
            </p:cNvPr>
            <p:cNvSpPr txBox="1"/>
            <p:nvPr/>
          </p:nvSpPr>
          <p:spPr>
            <a:xfrm>
              <a:off x="4341001" y="3917427"/>
              <a:ext cx="886968" cy="4389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CB33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-9.2%</a:t>
              </a:r>
            </a:p>
            <a:p>
              <a:pPr algn="ctr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-57,070</a:t>
              </a:r>
              <a:endParaRPr lang="en-US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14">
              <a:extLst>
                <a:ext uri="{FF2B5EF4-FFF2-40B4-BE49-F238E27FC236}">
                  <a16:creationId xmlns:a16="http://schemas.microsoft.com/office/drawing/2014/main" id="{00000000-0008-0000-0000-000037000000}"/>
                </a:ext>
              </a:extLst>
            </p:cNvPr>
            <p:cNvSpPr txBox="1"/>
            <p:nvPr/>
          </p:nvSpPr>
          <p:spPr>
            <a:xfrm>
              <a:off x="5565277" y="3917427"/>
              <a:ext cx="886968" cy="4389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CB33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-4.0%</a:t>
              </a:r>
            </a:p>
            <a:p>
              <a:pPr algn="ctr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-52,148</a:t>
              </a:r>
            </a:p>
          </p:txBody>
        </p:sp>
        <p:sp>
          <p:nvSpPr>
            <p:cNvPr id="26" name="TextBox 15">
              <a:extLst>
                <a:ext uri="{FF2B5EF4-FFF2-40B4-BE49-F238E27FC236}">
                  <a16:creationId xmlns:a16="http://schemas.microsoft.com/office/drawing/2014/main" id="{00000000-0008-0000-0000-000038000000}"/>
                </a:ext>
              </a:extLst>
            </p:cNvPr>
            <p:cNvSpPr txBox="1"/>
            <p:nvPr/>
          </p:nvSpPr>
          <p:spPr>
            <a:xfrm>
              <a:off x="6792943" y="3917427"/>
              <a:ext cx="886968" cy="4389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CB33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-4.2%</a:t>
              </a:r>
            </a:p>
            <a:p>
              <a:pPr algn="ctr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-49,648</a:t>
              </a:r>
            </a:p>
          </p:txBody>
        </p:sp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00000000-0008-0000-0000-000039000000}"/>
                </a:ext>
              </a:extLst>
            </p:cNvPr>
            <p:cNvSpPr txBox="1"/>
            <p:nvPr/>
          </p:nvSpPr>
          <p:spPr>
            <a:xfrm>
              <a:off x="8012142" y="3917427"/>
              <a:ext cx="886968" cy="4389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CB33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-4.0%</a:t>
              </a:r>
            </a:p>
            <a:p>
              <a:pPr algn="ctr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-49,618</a:t>
              </a:r>
            </a:p>
          </p:txBody>
        </p:sp>
        <p:sp>
          <p:nvSpPr>
            <p:cNvPr id="28" name="TextBox 17">
              <a:extLst>
                <a:ext uri="{FF2B5EF4-FFF2-40B4-BE49-F238E27FC236}">
                  <a16:creationId xmlns:a16="http://schemas.microsoft.com/office/drawing/2014/main" id="{00000000-0008-0000-0000-00003A000000}"/>
                </a:ext>
              </a:extLst>
            </p:cNvPr>
            <p:cNvSpPr txBox="1"/>
            <p:nvPr/>
          </p:nvSpPr>
          <p:spPr>
            <a:xfrm>
              <a:off x="9229976" y="3917427"/>
              <a:ext cx="886968" cy="4389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A2A5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0.1%</a:t>
              </a:r>
            </a:p>
            <a:p>
              <a:pPr algn="ctr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1,330</a:t>
              </a:r>
              <a:endPara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18">
              <a:extLst>
                <a:ext uri="{FF2B5EF4-FFF2-40B4-BE49-F238E27FC236}">
                  <a16:creationId xmlns:a16="http://schemas.microsoft.com/office/drawing/2014/main" id="{00000000-0008-0000-0000-00003B000000}"/>
                </a:ext>
              </a:extLst>
            </p:cNvPr>
            <p:cNvSpPr txBox="1"/>
            <p:nvPr/>
          </p:nvSpPr>
          <p:spPr>
            <a:xfrm>
              <a:off x="10459007" y="3917427"/>
              <a:ext cx="886968" cy="4389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A2A5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4.1%</a:t>
              </a:r>
            </a:p>
            <a:p>
              <a:pPr algn="ctr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74,816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AECC95E9-3655-4A92-E68C-9D3D423A4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20681"/>
            <a:ext cx="7315200" cy="46134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SBAM | 2.28.23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B6F37AB-F7F3-BE0D-29DD-F5FE874549B7}"/>
              </a:ext>
            </a:extLst>
          </p:cNvPr>
          <p:cNvSpPr txBox="1">
            <a:spLocks/>
          </p:cNvSpPr>
          <p:nvPr/>
        </p:nvSpPr>
        <p:spPr>
          <a:xfrm>
            <a:off x="0" y="17487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3E5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500" dirty="0"/>
              <a:t>Declining Participation in Every Age Group, Except 55+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2EB963-2F7B-F197-D9D3-6087EE2FB0C3}"/>
              </a:ext>
            </a:extLst>
          </p:cNvPr>
          <p:cNvSpPr txBox="1"/>
          <p:nvPr/>
        </p:nvSpPr>
        <p:spPr>
          <a:xfrm>
            <a:off x="1910080" y="1178231"/>
            <a:ext cx="8371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Change in Labor Force Participation by Age Group, Michigan (2000 v. 2021)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6F996AB-2CE2-3CD9-A380-7299834AF81A}"/>
              </a:ext>
            </a:extLst>
          </p:cNvPr>
          <p:cNvCxnSpPr/>
          <p:nvPr/>
        </p:nvCxnSpPr>
        <p:spPr>
          <a:xfrm>
            <a:off x="3345541" y="1794452"/>
            <a:ext cx="0" cy="4522183"/>
          </a:xfrm>
          <a:prstGeom prst="line">
            <a:avLst/>
          </a:prstGeom>
          <a:ln w="28575">
            <a:solidFill>
              <a:srgbClr val="6060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512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5BB694-34E8-48D4-BEF8-DEAE209F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87474-D540-5049-9598-4E7D7E73CAF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FEA8C7-0187-4810-8FC3-9A5928EB7117}"/>
              </a:ext>
            </a:extLst>
          </p:cNvPr>
          <p:cNvSpPr txBox="1"/>
          <p:nvPr/>
        </p:nvSpPr>
        <p:spPr>
          <a:xfrm>
            <a:off x="3489960" y="6316635"/>
            <a:ext cx="529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Population Survey (CPS), Subnational Estimates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000000-0008-0000-0000-000031000000}"/>
              </a:ext>
            </a:extLst>
          </p:cNvPr>
          <p:cNvGrpSpPr/>
          <p:nvPr/>
        </p:nvGrpSpPr>
        <p:grpSpPr>
          <a:xfrm>
            <a:off x="340360" y="1544320"/>
            <a:ext cx="11511280" cy="4680143"/>
            <a:chOff x="0" y="0"/>
            <a:chExt cx="11511280" cy="4680143"/>
          </a:xfrm>
        </p:grpSpPr>
        <p:graphicFrame>
          <p:nvGraphicFramePr>
            <p:cNvPr id="19" name="Chart 18">
              <a:extLst>
                <a:ext uri="{FF2B5EF4-FFF2-40B4-BE49-F238E27FC236}">
                  <a16:creationId xmlns:a16="http://schemas.microsoft.com/office/drawing/2014/main" id="{00000000-0008-0000-0000-000032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08733443"/>
                </p:ext>
              </p:extLst>
            </p:nvPr>
          </p:nvGraphicFramePr>
          <p:xfrm>
            <a:off x="0" y="0"/>
            <a:ext cx="11511280" cy="46801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00000000-0008-0000-0000-000033000000}"/>
                </a:ext>
              </a:extLst>
            </p:cNvPr>
            <p:cNvSpPr txBox="1"/>
            <p:nvPr/>
          </p:nvSpPr>
          <p:spPr>
            <a:xfrm>
              <a:off x="666470" y="3917427"/>
              <a:ext cx="886968" cy="4389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CB33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-10.1%</a:t>
              </a:r>
            </a:p>
            <a:p>
              <a:pPr algn="ctr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-807,319</a:t>
              </a:r>
            </a:p>
          </p:txBody>
        </p:sp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00000000-0008-0000-0000-000034000000}"/>
                </a:ext>
              </a:extLst>
            </p:cNvPr>
            <p:cNvSpPr txBox="1"/>
            <p:nvPr/>
          </p:nvSpPr>
          <p:spPr>
            <a:xfrm>
              <a:off x="1894136" y="3917427"/>
              <a:ext cx="886968" cy="4389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CB33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-4.1%</a:t>
              </a:r>
            </a:p>
            <a:p>
              <a:pPr algn="ctr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-152,414</a:t>
              </a:r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00000000-0008-0000-0000-000035000000}"/>
                </a:ext>
              </a:extLst>
            </p:cNvPr>
            <p:cNvSpPr txBox="1"/>
            <p:nvPr/>
          </p:nvSpPr>
          <p:spPr>
            <a:xfrm>
              <a:off x="3118795" y="3917427"/>
              <a:ext cx="886968" cy="4389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CB33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-23.0%</a:t>
              </a:r>
            </a:p>
            <a:p>
              <a:pPr algn="ctr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-116,784</a:t>
              </a:r>
            </a:p>
          </p:txBody>
        </p:sp>
        <p:sp>
          <p:nvSpPr>
            <p:cNvPr id="24" name="TextBox 13">
              <a:extLst>
                <a:ext uri="{FF2B5EF4-FFF2-40B4-BE49-F238E27FC236}">
                  <a16:creationId xmlns:a16="http://schemas.microsoft.com/office/drawing/2014/main" id="{00000000-0008-0000-0000-000036000000}"/>
                </a:ext>
              </a:extLst>
            </p:cNvPr>
            <p:cNvSpPr txBox="1"/>
            <p:nvPr/>
          </p:nvSpPr>
          <p:spPr>
            <a:xfrm>
              <a:off x="4341001" y="3917427"/>
              <a:ext cx="886968" cy="4389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CB33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-9.2%</a:t>
              </a:r>
            </a:p>
            <a:p>
              <a:pPr algn="ctr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-57,070</a:t>
              </a:r>
              <a:endParaRPr lang="en-US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14">
              <a:extLst>
                <a:ext uri="{FF2B5EF4-FFF2-40B4-BE49-F238E27FC236}">
                  <a16:creationId xmlns:a16="http://schemas.microsoft.com/office/drawing/2014/main" id="{00000000-0008-0000-0000-000037000000}"/>
                </a:ext>
              </a:extLst>
            </p:cNvPr>
            <p:cNvSpPr txBox="1"/>
            <p:nvPr/>
          </p:nvSpPr>
          <p:spPr>
            <a:xfrm>
              <a:off x="5565277" y="3917427"/>
              <a:ext cx="886968" cy="4389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CB33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-4.0%</a:t>
              </a:r>
            </a:p>
            <a:p>
              <a:pPr algn="ctr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-52,148</a:t>
              </a:r>
            </a:p>
          </p:txBody>
        </p:sp>
        <p:sp>
          <p:nvSpPr>
            <p:cNvPr id="26" name="TextBox 15">
              <a:extLst>
                <a:ext uri="{FF2B5EF4-FFF2-40B4-BE49-F238E27FC236}">
                  <a16:creationId xmlns:a16="http://schemas.microsoft.com/office/drawing/2014/main" id="{00000000-0008-0000-0000-000038000000}"/>
                </a:ext>
              </a:extLst>
            </p:cNvPr>
            <p:cNvSpPr txBox="1"/>
            <p:nvPr/>
          </p:nvSpPr>
          <p:spPr>
            <a:xfrm>
              <a:off x="6792943" y="3917427"/>
              <a:ext cx="886968" cy="4389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CB33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-4.2%</a:t>
              </a:r>
            </a:p>
            <a:p>
              <a:pPr algn="ctr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-49,648</a:t>
              </a:r>
            </a:p>
          </p:txBody>
        </p:sp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00000000-0008-0000-0000-000039000000}"/>
                </a:ext>
              </a:extLst>
            </p:cNvPr>
            <p:cNvSpPr txBox="1"/>
            <p:nvPr/>
          </p:nvSpPr>
          <p:spPr>
            <a:xfrm>
              <a:off x="8012142" y="3917427"/>
              <a:ext cx="886968" cy="4389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CB33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-4.0%</a:t>
              </a:r>
            </a:p>
            <a:p>
              <a:pPr algn="ctr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-49,618</a:t>
              </a:r>
            </a:p>
          </p:txBody>
        </p:sp>
        <p:sp>
          <p:nvSpPr>
            <p:cNvPr id="28" name="TextBox 17">
              <a:extLst>
                <a:ext uri="{FF2B5EF4-FFF2-40B4-BE49-F238E27FC236}">
                  <a16:creationId xmlns:a16="http://schemas.microsoft.com/office/drawing/2014/main" id="{00000000-0008-0000-0000-00003A000000}"/>
                </a:ext>
              </a:extLst>
            </p:cNvPr>
            <p:cNvSpPr txBox="1"/>
            <p:nvPr/>
          </p:nvSpPr>
          <p:spPr>
            <a:xfrm>
              <a:off x="9229976" y="3917427"/>
              <a:ext cx="886968" cy="4389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A2A5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0.1%</a:t>
              </a:r>
            </a:p>
            <a:p>
              <a:pPr algn="ctr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1,330</a:t>
              </a:r>
              <a:endPara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18">
              <a:extLst>
                <a:ext uri="{FF2B5EF4-FFF2-40B4-BE49-F238E27FC236}">
                  <a16:creationId xmlns:a16="http://schemas.microsoft.com/office/drawing/2014/main" id="{00000000-0008-0000-0000-00003B000000}"/>
                </a:ext>
              </a:extLst>
            </p:cNvPr>
            <p:cNvSpPr txBox="1"/>
            <p:nvPr/>
          </p:nvSpPr>
          <p:spPr>
            <a:xfrm>
              <a:off x="10459007" y="3917427"/>
              <a:ext cx="886968" cy="4389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A2A5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4.1%</a:t>
              </a:r>
            </a:p>
            <a:p>
              <a:pPr algn="ctr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74,816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AECC95E9-3655-4A92-E68C-9D3D423A4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20681"/>
            <a:ext cx="7315200" cy="46134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SBAM | 2.28.23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7E87A1-2A77-BD26-4E5D-A99350F9EE46}"/>
              </a:ext>
            </a:extLst>
          </p:cNvPr>
          <p:cNvSpPr txBox="1">
            <a:spLocks/>
          </p:cNvSpPr>
          <p:nvPr/>
        </p:nvSpPr>
        <p:spPr>
          <a:xfrm>
            <a:off x="0" y="17487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3E5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500" dirty="0"/>
              <a:t>Declining Participation in Every Age Group, Except 55+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0AF451-1BCF-EEB9-2610-C56556B0CB13}"/>
              </a:ext>
            </a:extLst>
          </p:cNvPr>
          <p:cNvSpPr txBox="1"/>
          <p:nvPr/>
        </p:nvSpPr>
        <p:spPr>
          <a:xfrm>
            <a:off x="1910080" y="1178231"/>
            <a:ext cx="8371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Change in Labor Force Participation by Age Group, Michigan (2000 v. 2021)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D949EDD-244F-6B5F-AD0C-16492BE3C430}"/>
              </a:ext>
            </a:extLst>
          </p:cNvPr>
          <p:cNvCxnSpPr/>
          <p:nvPr/>
        </p:nvCxnSpPr>
        <p:spPr>
          <a:xfrm>
            <a:off x="3345541" y="1794452"/>
            <a:ext cx="0" cy="4522183"/>
          </a:xfrm>
          <a:prstGeom prst="line">
            <a:avLst/>
          </a:prstGeom>
          <a:ln w="28575">
            <a:solidFill>
              <a:srgbClr val="6060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079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5BB694-34E8-48D4-BEF8-DEAE209F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87474-D540-5049-9598-4E7D7E73CAF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FEA8C7-0187-4810-8FC3-9A5928EB7117}"/>
              </a:ext>
            </a:extLst>
          </p:cNvPr>
          <p:cNvSpPr txBox="1"/>
          <p:nvPr/>
        </p:nvSpPr>
        <p:spPr>
          <a:xfrm>
            <a:off x="3489960" y="6316635"/>
            <a:ext cx="529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Population Survey (CPS), Subnational Estimates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AECC95E9-3655-4A92-E68C-9D3D423A4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20681"/>
            <a:ext cx="7315200" cy="46134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SBAM | 2.28.23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C4E8A9-237C-D5EC-1C28-E643DEF604E2}"/>
              </a:ext>
            </a:extLst>
          </p:cNvPr>
          <p:cNvSpPr txBox="1"/>
          <p:nvPr/>
        </p:nvSpPr>
        <p:spPr>
          <a:xfrm>
            <a:off x="8783320" y="1626410"/>
            <a:ext cx="1781175" cy="370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in 2 Female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36E924-8315-DA61-DFFF-6B33418FE578}"/>
              </a:ext>
            </a:extLst>
          </p:cNvPr>
          <p:cNvSpPr txBox="1"/>
          <p:nvPr/>
        </p:nvSpPr>
        <p:spPr>
          <a:xfrm>
            <a:off x="8815457" y="3103488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D45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 9%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since 2000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8AB04E-39ED-F606-4773-2AA5E8778347}"/>
              </a:ext>
            </a:extLst>
          </p:cNvPr>
          <p:cNvSpPr txBox="1"/>
          <p:nvPr/>
        </p:nvSpPr>
        <p:spPr>
          <a:xfrm>
            <a:off x="4732879" y="1631197"/>
            <a:ext cx="2513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in 3 with Disability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EF0CE1-3C69-0B61-3057-448B244A81F4}"/>
              </a:ext>
            </a:extLst>
          </p:cNvPr>
          <p:cNvSpPr txBox="1"/>
          <p:nvPr/>
        </p:nvSpPr>
        <p:spPr>
          <a:xfrm>
            <a:off x="4983170" y="3103488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D45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 20%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since 2000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phic 11" descr="Family with girl with solid fill">
            <a:extLst>
              <a:ext uri="{FF2B5EF4-FFF2-40B4-BE49-F238E27FC236}">
                <a16:creationId xmlns:a16="http://schemas.microsoft.com/office/drawing/2014/main" id="{C63DAB1D-1575-E972-A1CC-204B088BF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9775" y="2006208"/>
            <a:ext cx="1097280" cy="10972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EF3F60-66E0-9C49-7FF6-D65AD6CC25C9}"/>
              </a:ext>
            </a:extLst>
          </p:cNvPr>
          <p:cNvSpPr txBox="1"/>
          <p:nvPr/>
        </p:nvSpPr>
        <p:spPr>
          <a:xfrm>
            <a:off x="1048735" y="1631197"/>
            <a:ext cx="2499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3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in 5 with Children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1D4929-876D-7C2C-6F3C-FCE930E45578}"/>
              </a:ext>
            </a:extLst>
          </p:cNvPr>
          <p:cNvSpPr txBox="1"/>
          <p:nvPr/>
        </p:nvSpPr>
        <p:spPr>
          <a:xfrm>
            <a:off x="1288765" y="3103488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D45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 2%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since 2000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66290D-C47A-2AB5-E3D3-45BFB58BE6A3}"/>
              </a:ext>
            </a:extLst>
          </p:cNvPr>
          <p:cNvSpPr txBox="1"/>
          <p:nvPr/>
        </p:nvSpPr>
        <p:spPr>
          <a:xfrm>
            <a:off x="8285833" y="3956543"/>
            <a:ext cx="2499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3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in 7 Ages 16-24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33387E-865D-5A8E-841E-EB54AD0D804A}"/>
              </a:ext>
            </a:extLst>
          </p:cNvPr>
          <p:cNvSpPr txBox="1"/>
          <p:nvPr/>
        </p:nvSpPr>
        <p:spPr>
          <a:xfrm>
            <a:off x="8538793" y="5468428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D45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 20%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since 2000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phic 16" descr="Diploma roll with solid fill">
            <a:extLst>
              <a:ext uri="{FF2B5EF4-FFF2-40B4-BE49-F238E27FC236}">
                <a16:creationId xmlns:a16="http://schemas.microsoft.com/office/drawing/2014/main" id="{326D83AA-55EF-922D-69D8-913D858EE3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385530" y="4485320"/>
            <a:ext cx="1188720" cy="118872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434143-370D-1AA8-9CAD-ED69CDBD3754}"/>
              </a:ext>
            </a:extLst>
          </p:cNvPr>
          <p:cNvSpPr txBox="1"/>
          <p:nvPr/>
        </p:nvSpPr>
        <p:spPr>
          <a:xfrm>
            <a:off x="4667663" y="3956543"/>
            <a:ext cx="26434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3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in 2 without Credential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D3207E-CC69-FCCD-119E-5B47F8126404}"/>
              </a:ext>
            </a:extLst>
          </p:cNvPr>
          <p:cNvSpPr txBox="1"/>
          <p:nvPr/>
        </p:nvSpPr>
        <p:spPr>
          <a:xfrm>
            <a:off x="4983170" y="5468429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D45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 14%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since 2003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1B757E-DEA3-A113-4419-CD56E0C917F2}"/>
              </a:ext>
            </a:extLst>
          </p:cNvPr>
          <p:cNvSpPr txBox="1"/>
          <p:nvPr/>
        </p:nvSpPr>
        <p:spPr>
          <a:xfrm>
            <a:off x="966901" y="3956543"/>
            <a:ext cx="2643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in 10 with Substance Use Disorders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0275AD-713C-CE7A-FFDC-FFC91A253AB6}"/>
              </a:ext>
            </a:extLst>
          </p:cNvPr>
          <p:cNvSpPr txBox="1"/>
          <p:nvPr/>
        </p:nvSpPr>
        <p:spPr>
          <a:xfrm>
            <a:off x="1695718" y="4926390"/>
            <a:ext cx="176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D45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 5%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since 2000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Graphic 32" descr="Medicine with solid fill">
            <a:extLst>
              <a:ext uri="{FF2B5EF4-FFF2-40B4-BE49-F238E27FC236}">
                <a16:creationId xmlns:a16="http://schemas.microsoft.com/office/drawing/2014/main" id="{E5E8B47C-914C-32F7-FC49-513BFE9B09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6901" y="4634611"/>
            <a:ext cx="1005840" cy="1005840"/>
          </a:xfrm>
          <a:prstGeom prst="rect">
            <a:avLst/>
          </a:prstGeom>
        </p:spPr>
      </p:pic>
      <p:pic>
        <p:nvPicPr>
          <p:cNvPr id="34" name="Graphic 33" descr="Female">
            <a:extLst>
              <a:ext uri="{FF2B5EF4-FFF2-40B4-BE49-F238E27FC236}">
                <a16:creationId xmlns:a16="http://schemas.microsoft.com/office/drawing/2014/main" id="{A274B2E0-93FA-7B8F-9AA7-05C5E4057E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8909439">
            <a:off x="8956156" y="1917828"/>
            <a:ext cx="1282166" cy="128216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486E6F9-B1F6-C846-F108-3DFDF0AF621C}"/>
              </a:ext>
            </a:extLst>
          </p:cNvPr>
          <p:cNvGrpSpPr/>
          <p:nvPr/>
        </p:nvGrpSpPr>
        <p:grpSpPr>
          <a:xfrm>
            <a:off x="5046432" y="2117621"/>
            <a:ext cx="1716328" cy="904038"/>
            <a:chOff x="5143354" y="2320807"/>
            <a:chExt cx="1621991" cy="854348"/>
          </a:xfrm>
        </p:grpSpPr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F0215692-9703-5D0A-AD38-86FCE12EDFC5}"/>
                </a:ext>
              </a:extLst>
            </p:cNvPr>
            <p:cNvSpPr/>
            <p:nvPr/>
          </p:nvSpPr>
          <p:spPr>
            <a:xfrm>
              <a:off x="5926477" y="2357378"/>
              <a:ext cx="142048" cy="142048"/>
            </a:xfrm>
            <a:custGeom>
              <a:avLst/>
              <a:gdLst>
                <a:gd name="connsiteX0" fmla="*/ 142049 w 142048"/>
                <a:gd name="connsiteY0" fmla="*/ 71024 h 142048"/>
                <a:gd name="connsiteX1" fmla="*/ 71024 w 142048"/>
                <a:gd name="connsiteY1" fmla="*/ 142049 h 142048"/>
                <a:gd name="connsiteX2" fmla="*/ 0 w 142048"/>
                <a:gd name="connsiteY2" fmla="*/ 71024 h 142048"/>
                <a:gd name="connsiteX3" fmla="*/ 71024 w 142048"/>
                <a:gd name="connsiteY3" fmla="*/ 0 h 142048"/>
                <a:gd name="connsiteX4" fmla="*/ 142049 w 142048"/>
                <a:gd name="connsiteY4" fmla="*/ 71024 h 14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048" h="142048">
                  <a:moveTo>
                    <a:pt x="142049" y="71024"/>
                  </a:moveTo>
                  <a:cubicBezTo>
                    <a:pt x="142049" y="110250"/>
                    <a:pt x="110250" y="142049"/>
                    <a:pt x="71024" y="142049"/>
                  </a:cubicBezTo>
                  <a:cubicBezTo>
                    <a:pt x="31799" y="142049"/>
                    <a:pt x="0" y="110250"/>
                    <a:pt x="0" y="71024"/>
                  </a:cubicBezTo>
                  <a:cubicBezTo>
                    <a:pt x="0" y="31799"/>
                    <a:pt x="31799" y="0"/>
                    <a:pt x="71024" y="0"/>
                  </a:cubicBezTo>
                  <a:cubicBezTo>
                    <a:pt x="110250" y="0"/>
                    <a:pt x="142049" y="31799"/>
                    <a:pt x="142049" y="71024"/>
                  </a:cubicBezTo>
                  <a:close/>
                </a:path>
              </a:pathLst>
            </a:custGeom>
            <a:solidFill>
              <a:srgbClr val="D45D00"/>
            </a:solidFill>
            <a:ln w="141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D2B2F31C-7E5B-D1E0-2A5C-33B5880D1443}"/>
                </a:ext>
              </a:extLst>
            </p:cNvPr>
            <p:cNvSpPr/>
            <p:nvPr/>
          </p:nvSpPr>
          <p:spPr>
            <a:xfrm>
              <a:off x="5827443" y="2514300"/>
              <a:ext cx="340517" cy="638553"/>
            </a:xfrm>
            <a:custGeom>
              <a:avLst/>
              <a:gdLst>
                <a:gd name="connsiteX0" fmla="*/ 312107 w 340517"/>
                <a:gd name="connsiteY0" fmla="*/ 137404 h 638553"/>
                <a:gd name="connsiteX1" fmla="*/ 312107 w 340517"/>
                <a:gd name="connsiteY1" fmla="*/ 138257 h 638553"/>
                <a:gd name="connsiteX2" fmla="*/ 293641 w 340517"/>
                <a:gd name="connsiteY2" fmla="*/ 55016 h 638553"/>
                <a:gd name="connsiteX3" fmla="*/ 283982 w 340517"/>
                <a:gd name="connsiteY3" fmla="*/ 39106 h 638553"/>
                <a:gd name="connsiteX4" fmla="*/ 56703 w 340517"/>
                <a:gd name="connsiteY4" fmla="*/ 39106 h 638553"/>
                <a:gd name="connsiteX5" fmla="*/ 47044 w 340517"/>
                <a:gd name="connsiteY5" fmla="*/ 55016 h 638553"/>
                <a:gd name="connsiteX6" fmla="*/ 594 w 340517"/>
                <a:gd name="connsiteY6" fmla="*/ 262692 h 638553"/>
                <a:gd name="connsiteX7" fmla="*/ 23302 w 340517"/>
                <a:gd name="connsiteY7" fmla="*/ 297047 h 638553"/>
                <a:gd name="connsiteX8" fmla="*/ 29004 w 340517"/>
                <a:gd name="connsiteY8" fmla="*/ 297636 h 638553"/>
                <a:gd name="connsiteX9" fmla="*/ 56419 w 340517"/>
                <a:gd name="connsiteY9" fmla="*/ 275334 h 638553"/>
                <a:gd name="connsiteX10" fmla="*/ 99034 w 340517"/>
                <a:gd name="connsiteY10" fmla="*/ 84562 h 638553"/>
                <a:gd name="connsiteX11" fmla="*/ 99034 w 340517"/>
                <a:gd name="connsiteY11" fmla="*/ 638553 h 638553"/>
                <a:gd name="connsiteX12" fmla="*/ 155853 w 340517"/>
                <a:gd name="connsiteY12" fmla="*/ 638553 h 638553"/>
                <a:gd name="connsiteX13" fmla="*/ 155853 w 340517"/>
                <a:gd name="connsiteY13" fmla="*/ 311840 h 638553"/>
                <a:gd name="connsiteX14" fmla="*/ 184263 w 340517"/>
                <a:gd name="connsiteY14" fmla="*/ 311840 h 638553"/>
                <a:gd name="connsiteX15" fmla="*/ 184263 w 340517"/>
                <a:gd name="connsiteY15" fmla="*/ 638553 h 638553"/>
                <a:gd name="connsiteX16" fmla="*/ 241083 w 340517"/>
                <a:gd name="connsiteY16" fmla="*/ 638553 h 638553"/>
                <a:gd name="connsiteX17" fmla="*/ 241083 w 340517"/>
                <a:gd name="connsiteY17" fmla="*/ 84562 h 638553"/>
                <a:gd name="connsiteX18" fmla="*/ 284976 w 340517"/>
                <a:gd name="connsiteY18" fmla="*/ 275334 h 638553"/>
                <a:gd name="connsiteX19" fmla="*/ 312107 w 340517"/>
                <a:gd name="connsiteY19" fmla="*/ 297636 h 638553"/>
                <a:gd name="connsiteX20" fmla="*/ 312107 w 340517"/>
                <a:gd name="connsiteY20" fmla="*/ 297636 h 638553"/>
                <a:gd name="connsiteX21" fmla="*/ 340517 w 340517"/>
                <a:gd name="connsiteY21" fmla="*/ 275334 h 63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0517" h="638553">
                  <a:moveTo>
                    <a:pt x="312107" y="137404"/>
                  </a:moveTo>
                  <a:lnTo>
                    <a:pt x="312107" y="138257"/>
                  </a:lnTo>
                  <a:lnTo>
                    <a:pt x="293641" y="55016"/>
                  </a:lnTo>
                  <a:cubicBezTo>
                    <a:pt x="292299" y="48779"/>
                    <a:pt x="288897" y="43175"/>
                    <a:pt x="283982" y="39106"/>
                  </a:cubicBezTo>
                  <a:cubicBezTo>
                    <a:pt x="217194" y="-13035"/>
                    <a:pt x="123490" y="-13035"/>
                    <a:pt x="56703" y="39106"/>
                  </a:cubicBezTo>
                  <a:cubicBezTo>
                    <a:pt x="51727" y="43121"/>
                    <a:pt x="48310" y="48749"/>
                    <a:pt x="47044" y="55016"/>
                  </a:cubicBezTo>
                  <a:lnTo>
                    <a:pt x="594" y="262692"/>
                  </a:lnTo>
                  <a:cubicBezTo>
                    <a:pt x="-2622" y="278449"/>
                    <a:pt x="7544" y="293832"/>
                    <a:pt x="23302" y="297047"/>
                  </a:cubicBezTo>
                  <a:cubicBezTo>
                    <a:pt x="25178" y="297431"/>
                    <a:pt x="27089" y="297627"/>
                    <a:pt x="29004" y="297636"/>
                  </a:cubicBezTo>
                  <a:cubicBezTo>
                    <a:pt x="42217" y="297482"/>
                    <a:pt x="53580" y="288239"/>
                    <a:pt x="56419" y="275334"/>
                  </a:cubicBezTo>
                  <a:lnTo>
                    <a:pt x="99034" y="84562"/>
                  </a:lnTo>
                  <a:lnTo>
                    <a:pt x="99034" y="638553"/>
                  </a:lnTo>
                  <a:lnTo>
                    <a:pt x="155853" y="638553"/>
                  </a:lnTo>
                  <a:lnTo>
                    <a:pt x="155853" y="311840"/>
                  </a:lnTo>
                  <a:lnTo>
                    <a:pt x="184263" y="311840"/>
                  </a:lnTo>
                  <a:lnTo>
                    <a:pt x="184263" y="638553"/>
                  </a:lnTo>
                  <a:lnTo>
                    <a:pt x="241083" y="638553"/>
                  </a:lnTo>
                  <a:lnTo>
                    <a:pt x="241083" y="84562"/>
                  </a:lnTo>
                  <a:lnTo>
                    <a:pt x="284976" y="275334"/>
                  </a:lnTo>
                  <a:cubicBezTo>
                    <a:pt x="287791" y="288137"/>
                    <a:pt x="299002" y="297351"/>
                    <a:pt x="312107" y="297636"/>
                  </a:cubicBezTo>
                  <a:lnTo>
                    <a:pt x="312107" y="297636"/>
                  </a:lnTo>
                  <a:cubicBezTo>
                    <a:pt x="325691" y="297952"/>
                    <a:pt x="337599" y="288606"/>
                    <a:pt x="340517" y="275334"/>
                  </a:cubicBezTo>
                  <a:close/>
                </a:path>
              </a:pathLst>
            </a:custGeom>
            <a:solidFill>
              <a:srgbClr val="D45D00"/>
            </a:solidFill>
            <a:ln w="141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05666758-D417-8CB1-290F-D4CE855DC6B9}"/>
                </a:ext>
              </a:extLst>
            </p:cNvPr>
            <p:cNvSpPr/>
            <p:nvPr/>
          </p:nvSpPr>
          <p:spPr>
            <a:xfrm>
              <a:off x="6185722" y="2833811"/>
              <a:ext cx="461369" cy="327701"/>
            </a:xfrm>
            <a:custGeom>
              <a:avLst/>
              <a:gdLst>
                <a:gd name="connsiteX0" fmla="*/ 438216 w 461369"/>
                <a:gd name="connsiteY0" fmla="*/ 136225 h 327701"/>
                <a:gd name="connsiteX1" fmla="*/ 186266 w 461369"/>
                <a:gd name="connsiteY1" fmla="*/ 275480 h 327701"/>
                <a:gd name="connsiteX2" fmla="*/ 39058 w 461369"/>
                <a:gd name="connsiteY2" fmla="*/ 79405 h 327701"/>
                <a:gd name="connsiteX3" fmla="*/ 39058 w 461369"/>
                <a:gd name="connsiteY3" fmla="*/ 73723 h 327701"/>
                <a:gd name="connsiteX4" fmla="*/ 17041 w 461369"/>
                <a:gd name="connsiteY4" fmla="*/ 0 h 327701"/>
                <a:gd name="connsiteX5" fmla="*/ 150709 w 461369"/>
                <a:gd name="connsiteY5" fmla="*/ 310661 h 327701"/>
                <a:gd name="connsiteX6" fmla="*/ 461370 w 461369"/>
                <a:gd name="connsiteY6" fmla="*/ 176993 h 327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1369" h="327701">
                  <a:moveTo>
                    <a:pt x="438216" y="136225"/>
                  </a:moveTo>
                  <a:cubicBezTo>
                    <a:pt x="407096" y="244253"/>
                    <a:pt x="294295" y="306600"/>
                    <a:pt x="186266" y="275480"/>
                  </a:cubicBezTo>
                  <a:cubicBezTo>
                    <a:pt x="98923" y="250319"/>
                    <a:pt x="38846" y="170300"/>
                    <a:pt x="39058" y="79405"/>
                  </a:cubicBezTo>
                  <a:cubicBezTo>
                    <a:pt x="39058" y="77559"/>
                    <a:pt x="39058" y="75712"/>
                    <a:pt x="39058" y="73723"/>
                  </a:cubicBezTo>
                  <a:lnTo>
                    <a:pt x="17041" y="0"/>
                  </a:lnTo>
                  <a:cubicBezTo>
                    <a:pt x="-31834" y="122698"/>
                    <a:pt x="28011" y="261786"/>
                    <a:pt x="150709" y="310661"/>
                  </a:cubicBezTo>
                  <a:cubicBezTo>
                    <a:pt x="273406" y="359536"/>
                    <a:pt x="412495" y="299691"/>
                    <a:pt x="461370" y="176993"/>
                  </a:cubicBezTo>
                  <a:close/>
                </a:path>
              </a:pathLst>
            </a:custGeom>
            <a:solidFill>
              <a:srgbClr val="D45D00"/>
            </a:solidFill>
            <a:ln w="141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D0298B35-4FD4-A67F-0A36-A3A1CAE49510}"/>
                </a:ext>
              </a:extLst>
            </p:cNvPr>
            <p:cNvSpPr/>
            <p:nvPr/>
          </p:nvSpPr>
          <p:spPr>
            <a:xfrm>
              <a:off x="6199706" y="2569872"/>
              <a:ext cx="565639" cy="478290"/>
            </a:xfrm>
            <a:custGeom>
              <a:avLst/>
              <a:gdLst>
                <a:gd name="connsiteX0" fmla="*/ 560883 w 565639"/>
                <a:gd name="connsiteY0" fmla="*/ 424028 h 478290"/>
                <a:gd name="connsiteX1" fmla="*/ 454630 w 565639"/>
                <a:gd name="connsiteY1" fmla="*/ 238654 h 478290"/>
                <a:gd name="connsiteX2" fmla="*/ 423947 w 565639"/>
                <a:gd name="connsiteY2" fmla="*/ 220898 h 478290"/>
                <a:gd name="connsiteX3" fmla="*/ 281898 w 565639"/>
                <a:gd name="connsiteY3" fmla="*/ 220898 h 478290"/>
                <a:gd name="connsiteX4" fmla="*/ 281898 w 565639"/>
                <a:gd name="connsiteY4" fmla="*/ 216210 h 478290"/>
                <a:gd name="connsiteX5" fmla="*/ 261301 w 565639"/>
                <a:gd name="connsiteY5" fmla="*/ 57399 h 478290"/>
                <a:gd name="connsiteX6" fmla="*/ 187010 w 565639"/>
                <a:gd name="connsiteY6" fmla="*/ 580 h 478290"/>
                <a:gd name="connsiteX7" fmla="*/ 168259 w 565639"/>
                <a:gd name="connsiteY7" fmla="*/ 6120 h 478290"/>
                <a:gd name="connsiteX8" fmla="*/ 159594 w 565639"/>
                <a:gd name="connsiteY8" fmla="*/ 9529 h 478290"/>
                <a:gd name="connsiteX9" fmla="*/ 17545 w 565639"/>
                <a:gd name="connsiteY9" fmla="*/ 92627 h 478290"/>
                <a:gd name="connsiteX10" fmla="*/ 1494 w 565639"/>
                <a:gd name="connsiteY10" fmla="*/ 133537 h 478290"/>
                <a:gd name="connsiteX11" fmla="*/ 44108 w 565639"/>
                <a:gd name="connsiteY11" fmla="*/ 276297 h 478290"/>
                <a:gd name="connsiteX12" fmla="*/ 78058 w 565639"/>
                <a:gd name="connsiteY12" fmla="*/ 301581 h 478290"/>
                <a:gd name="connsiteX13" fmla="*/ 88286 w 565639"/>
                <a:gd name="connsiteY13" fmla="*/ 300161 h 478290"/>
                <a:gd name="connsiteX14" fmla="*/ 112150 w 565639"/>
                <a:gd name="connsiteY14" fmla="*/ 255842 h 478290"/>
                <a:gd name="connsiteX15" fmla="*/ 77206 w 565639"/>
                <a:gd name="connsiteY15" fmla="*/ 139930 h 478290"/>
                <a:gd name="connsiteX16" fmla="*/ 127349 w 565639"/>
                <a:gd name="connsiteY16" fmla="*/ 110668 h 478290"/>
                <a:gd name="connsiteX17" fmla="*/ 150503 w 565639"/>
                <a:gd name="connsiteY17" fmla="*/ 238512 h 478290"/>
                <a:gd name="connsiteX18" fmla="*/ 215846 w 565639"/>
                <a:gd name="connsiteY18" fmla="*/ 293058 h 478290"/>
                <a:gd name="connsiteX19" fmla="*/ 227778 w 565639"/>
                <a:gd name="connsiteY19" fmla="*/ 291922 h 478290"/>
                <a:gd name="connsiteX20" fmla="*/ 229056 w 565639"/>
                <a:gd name="connsiteY20" fmla="*/ 291922 h 478290"/>
                <a:gd name="connsiteX21" fmla="*/ 403066 w 565639"/>
                <a:gd name="connsiteY21" fmla="*/ 292774 h 478290"/>
                <a:gd name="connsiteX22" fmla="*/ 499233 w 565639"/>
                <a:gd name="connsiteY22" fmla="*/ 460392 h 478290"/>
                <a:gd name="connsiteX23" fmla="*/ 530058 w 565639"/>
                <a:gd name="connsiteY23" fmla="*/ 478290 h 478290"/>
                <a:gd name="connsiteX24" fmla="*/ 565640 w 565639"/>
                <a:gd name="connsiteY24" fmla="*/ 442848 h 478290"/>
                <a:gd name="connsiteX25" fmla="*/ 560883 w 565639"/>
                <a:gd name="connsiteY25" fmla="*/ 425022 h 478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65639" h="478290">
                  <a:moveTo>
                    <a:pt x="560883" y="424028"/>
                  </a:moveTo>
                  <a:lnTo>
                    <a:pt x="454630" y="238654"/>
                  </a:lnTo>
                  <a:cubicBezTo>
                    <a:pt x="448278" y="227710"/>
                    <a:pt x="436601" y="220952"/>
                    <a:pt x="423947" y="220898"/>
                  </a:cubicBezTo>
                  <a:lnTo>
                    <a:pt x="281898" y="220898"/>
                  </a:lnTo>
                  <a:cubicBezTo>
                    <a:pt x="282040" y="219338"/>
                    <a:pt x="282040" y="217770"/>
                    <a:pt x="281898" y="216210"/>
                  </a:cubicBezTo>
                  <a:lnTo>
                    <a:pt x="261301" y="57399"/>
                  </a:lnTo>
                  <a:cubicBezTo>
                    <a:pt x="256446" y="21212"/>
                    <a:pt x="223205" y="-4210"/>
                    <a:pt x="187010" y="580"/>
                  </a:cubicBezTo>
                  <a:cubicBezTo>
                    <a:pt x="180527" y="1517"/>
                    <a:pt x="174211" y="3384"/>
                    <a:pt x="168259" y="6120"/>
                  </a:cubicBezTo>
                  <a:cubicBezTo>
                    <a:pt x="165249" y="6921"/>
                    <a:pt x="162343" y="8064"/>
                    <a:pt x="159594" y="9529"/>
                  </a:cubicBezTo>
                  <a:lnTo>
                    <a:pt x="17545" y="92627"/>
                  </a:lnTo>
                  <a:cubicBezTo>
                    <a:pt x="3427" y="100954"/>
                    <a:pt x="-3195" y="117832"/>
                    <a:pt x="1494" y="133537"/>
                  </a:cubicBezTo>
                  <a:lnTo>
                    <a:pt x="44108" y="276297"/>
                  </a:lnTo>
                  <a:cubicBezTo>
                    <a:pt x="48576" y="291314"/>
                    <a:pt x="62390" y="301603"/>
                    <a:pt x="78058" y="301581"/>
                  </a:cubicBezTo>
                  <a:cubicBezTo>
                    <a:pt x="81517" y="301598"/>
                    <a:pt x="84962" y="301120"/>
                    <a:pt x="88286" y="300161"/>
                  </a:cubicBezTo>
                  <a:cubicBezTo>
                    <a:pt x="107038" y="294419"/>
                    <a:pt x="117678" y="274657"/>
                    <a:pt x="112150" y="255842"/>
                  </a:cubicBezTo>
                  <a:lnTo>
                    <a:pt x="77206" y="139930"/>
                  </a:lnTo>
                  <a:lnTo>
                    <a:pt x="127349" y="110668"/>
                  </a:lnTo>
                  <a:lnTo>
                    <a:pt x="150503" y="238512"/>
                  </a:lnTo>
                  <a:cubicBezTo>
                    <a:pt x="156263" y="270082"/>
                    <a:pt x="183754" y="293031"/>
                    <a:pt x="215846" y="293058"/>
                  </a:cubicBezTo>
                  <a:cubicBezTo>
                    <a:pt x="219849" y="293031"/>
                    <a:pt x="223842" y="292652"/>
                    <a:pt x="227778" y="291922"/>
                  </a:cubicBezTo>
                  <a:lnTo>
                    <a:pt x="229056" y="291922"/>
                  </a:lnTo>
                  <a:lnTo>
                    <a:pt x="403066" y="292774"/>
                  </a:lnTo>
                  <a:lnTo>
                    <a:pt x="499233" y="460392"/>
                  </a:lnTo>
                  <a:cubicBezTo>
                    <a:pt x="505532" y="471478"/>
                    <a:pt x="517308" y="478316"/>
                    <a:pt x="530058" y="478290"/>
                  </a:cubicBezTo>
                  <a:cubicBezTo>
                    <a:pt x="549671" y="478329"/>
                    <a:pt x="565601" y="462462"/>
                    <a:pt x="565640" y="442848"/>
                  </a:cubicBezTo>
                  <a:cubicBezTo>
                    <a:pt x="565653" y="436590"/>
                    <a:pt x="564012" y="430441"/>
                    <a:pt x="560883" y="425022"/>
                  </a:cubicBezTo>
                  <a:close/>
                </a:path>
              </a:pathLst>
            </a:custGeom>
            <a:solidFill>
              <a:srgbClr val="D45D00"/>
            </a:solidFill>
            <a:ln w="141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776AD887-CA27-1045-5C07-B85868F1847E}"/>
                </a:ext>
              </a:extLst>
            </p:cNvPr>
            <p:cNvSpPr/>
            <p:nvPr/>
          </p:nvSpPr>
          <p:spPr>
            <a:xfrm>
              <a:off x="6317680" y="2409084"/>
              <a:ext cx="142048" cy="142048"/>
            </a:xfrm>
            <a:custGeom>
              <a:avLst/>
              <a:gdLst>
                <a:gd name="connsiteX0" fmla="*/ 142049 w 142048"/>
                <a:gd name="connsiteY0" fmla="*/ 71024 h 142048"/>
                <a:gd name="connsiteX1" fmla="*/ 71024 w 142048"/>
                <a:gd name="connsiteY1" fmla="*/ 142049 h 142048"/>
                <a:gd name="connsiteX2" fmla="*/ 0 w 142048"/>
                <a:gd name="connsiteY2" fmla="*/ 71024 h 142048"/>
                <a:gd name="connsiteX3" fmla="*/ 71024 w 142048"/>
                <a:gd name="connsiteY3" fmla="*/ 0 h 142048"/>
                <a:gd name="connsiteX4" fmla="*/ 142049 w 142048"/>
                <a:gd name="connsiteY4" fmla="*/ 71024 h 14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048" h="142048">
                  <a:moveTo>
                    <a:pt x="142049" y="71024"/>
                  </a:moveTo>
                  <a:cubicBezTo>
                    <a:pt x="142049" y="110250"/>
                    <a:pt x="110250" y="142049"/>
                    <a:pt x="71024" y="142049"/>
                  </a:cubicBezTo>
                  <a:cubicBezTo>
                    <a:pt x="31799" y="142049"/>
                    <a:pt x="0" y="110250"/>
                    <a:pt x="0" y="71024"/>
                  </a:cubicBezTo>
                  <a:cubicBezTo>
                    <a:pt x="0" y="31799"/>
                    <a:pt x="31799" y="0"/>
                    <a:pt x="71024" y="0"/>
                  </a:cubicBezTo>
                  <a:cubicBezTo>
                    <a:pt x="110250" y="0"/>
                    <a:pt x="142049" y="31799"/>
                    <a:pt x="142049" y="71024"/>
                  </a:cubicBezTo>
                  <a:close/>
                </a:path>
              </a:pathLst>
            </a:custGeom>
            <a:solidFill>
              <a:srgbClr val="D45D00"/>
            </a:solidFill>
            <a:ln w="141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41" name="Graphic 40" descr="Woman">
              <a:extLst>
                <a:ext uri="{FF2B5EF4-FFF2-40B4-BE49-F238E27FC236}">
                  <a16:creationId xmlns:a16="http://schemas.microsoft.com/office/drawing/2014/main" id="{1976D307-5B1D-0F31-720D-0F555F678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143354" y="2320807"/>
              <a:ext cx="854348" cy="854348"/>
            </a:xfrm>
            <a:prstGeom prst="rect">
              <a:avLst/>
            </a:prstGeom>
          </p:spPr>
        </p:pic>
      </p:grpSp>
      <p:pic>
        <p:nvPicPr>
          <p:cNvPr id="42" name="Graphic 41" descr="Group">
            <a:extLst>
              <a:ext uri="{FF2B5EF4-FFF2-40B4-BE49-F238E27FC236}">
                <a16:creationId xmlns:a16="http://schemas.microsoft.com/office/drawing/2014/main" id="{EA172D79-1CF1-AC04-F736-F6FAFA3342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47451" y="4212141"/>
            <a:ext cx="1467489" cy="1467489"/>
          </a:xfrm>
          <a:prstGeom prst="rect">
            <a:avLst/>
          </a:prstGeom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DF1B3447-AFC5-D804-8C1B-20D0D74D4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680" y="614463"/>
            <a:ext cx="12192000" cy="799004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dirty="0"/>
              <a:t>Who Is On The Sidelines?</a:t>
            </a:r>
          </a:p>
        </p:txBody>
      </p:sp>
    </p:spTree>
    <p:extLst>
      <p:ext uri="{BB962C8B-B14F-4D97-AF65-F5344CB8AC3E}">
        <p14:creationId xmlns:p14="http://schemas.microsoft.com/office/powerpoint/2010/main" val="284107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6" grpId="0"/>
      <p:bldP spid="30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312092-4B0D-5144-0626-284F54B418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00" y="1779162"/>
            <a:ext cx="3282513" cy="19731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358044-3A55-E6F8-5EEB-092CD4FE17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duotone>
              <a:prstClr val="black"/>
              <a:srgbClr val="003E51">
                <a:tint val="45000"/>
                <a:satMod val="40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-49"/>
          <a:stretch/>
        </p:blipFill>
        <p:spPr>
          <a:xfrm>
            <a:off x="3577139" y="1536808"/>
            <a:ext cx="8614861" cy="458923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5BB694-34E8-48D4-BEF8-DEAE209F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87474-D540-5049-9598-4E7D7E73CAF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7B68E4-1D72-F303-8C5B-CA1017389D77}"/>
              </a:ext>
            </a:extLst>
          </p:cNvPr>
          <p:cNvSpPr txBox="1"/>
          <p:nvPr/>
        </p:nvSpPr>
        <p:spPr>
          <a:xfrm>
            <a:off x="-13031" y="4920311"/>
            <a:ext cx="35566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>
                <a:solidFill>
                  <a:srgbClr val="003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Upwork, “Freelance Forward </a:t>
            </a:r>
            <a:br>
              <a:rPr lang="en-US" sz="1050" i="1" dirty="0">
                <a:solidFill>
                  <a:srgbClr val="003E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i="1" dirty="0">
                <a:solidFill>
                  <a:srgbClr val="003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Economists Report,” 2021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AD24F43D-6EC8-E32A-4828-DD8101495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20681"/>
            <a:ext cx="2743200" cy="46134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SBAM | 2.28.23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954E2FD-C304-3C0A-10AE-960CEE951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020" y="282288"/>
            <a:ext cx="11422980" cy="1325563"/>
          </a:xfrm>
        </p:spPr>
        <p:txBody>
          <a:bodyPr/>
          <a:lstStyle/>
          <a:p>
            <a:r>
              <a:rPr lang="en-US" dirty="0"/>
              <a:t>Skilled Workers Going Freelance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5672A2-3A8B-5FCF-B43C-BAA579F23FFC}"/>
              </a:ext>
            </a:extLst>
          </p:cNvPr>
          <p:cNvSpPr txBox="1"/>
          <p:nvPr/>
        </p:nvSpPr>
        <p:spPr>
          <a:xfrm>
            <a:off x="1102659" y="2473348"/>
            <a:ext cx="1365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12%</a:t>
            </a:r>
            <a:endParaRPr lang="en-US" sz="3600" b="1" dirty="0">
              <a:solidFill>
                <a:srgbClr val="003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E91EAD58-4A0D-F0C5-5FCC-C7E28014F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991" y="3732351"/>
            <a:ext cx="2792896" cy="19444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003E51"/>
                </a:solidFill>
                <a:effectLst/>
              </a:rPr>
              <a:t>are full-time </a:t>
            </a:r>
            <a:br>
              <a:rPr lang="en-US" dirty="0">
                <a:solidFill>
                  <a:srgbClr val="003E51"/>
                </a:solidFill>
                <a:effectLst/>
              </a:rPr>
            </a:br>
            <a:r>
              <a:rPr lang="en-US" dirty="0">
                <a:solidFill>
                  <a:srgbClr val="003E51"/>
                </a:solidFill>
                <a:effectLst/>
              </a:rPr>
              <a:t>freelancers </a:t>
            </a:r>
            <a:br>
              <a:rPr lang="en-US" sz="2000" dirty="0">
                <a:solidFill>
                  <a:srgbClr val="003E51"/>
                </a:solidFill>
                <a:effectLst/>
              </a:rPr>
            </a:br>
            <a:r>
              <a:rPr lang="en-US" sz="1800" dirty="0">
                <a:solidFill>
                  <a:srgbClr val="003E51"/>
                </a:solidFill>
                <a:effectLst/>
              </a:rPr>
              <a:t>(no formal work)</a:t>
            </a:r>
          </a:p>
          <a:p>
            <a:pPr marL="0" indent="0" algn="ctr">
              <a:buNone/>
            </a:pPr>
            <a:endParaRPr lang="en-US" sz="1800" dirty="0">
              <a:solidFill>
                <a:srgbClr val="003E51"/>
              </a:solidFill>
              <a:effectLst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51B1F23-47C9-D4CB-5A4D-F06CBE3BEC70}"/>
              </a:ext>
            </a:extLst>
          </p:cNvPr>
          <p:cNvSpPr/>
          <p:nvPr/>
        </p:nvSpPr>
        <p:spPr>
          <a:xfrm>
            <a:off x="8692184" y="813383"/>
            <a:ext cx="2673970" cy="2673970"/>
          </a:xfrm>
          <a:prstGeom prst="ellipse">
            <a:avLst/>
          </a:prstGeom>
          <a:solidFill>
            <a:srgbClr val="D45D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853109-5515-4FB7-6C3D-6D84FC893014}"/>
              </a:ext>
            </a:extLst>
          </p:cNvPr>
          <p:cNvSpPr txBox="1"/>
          <p:nvPr/>
        </p:nvSpPr>
        <p:spPr>
          <a:xfrm>
            <a:off x="8648447" y="1077168"/>
            <a:ext cx="275146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500,000+</a:t>
            </a:r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Michigan 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residents likely 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full-time 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freelancers 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2020</a:t>
            </a:r>
          </a:p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3CE2290-D44D-8A85-9A04-21558A26B0FC}"/>
              </a:ext>
            </a:extLst>
          </p:cNvPr>
          <p:cNvSpPr/>
          <p:nvPr/>
        </p:nvSpPr>
        <p:spPr>
          <a:xfrm>
            <a:off x="3136282" y="4474848"/>
            <a:ext cx="1973145" cy="1973145"/>
          </a:xfrm>
          <a:prstGeom prst="ellipse">
            <a:avLst/>
          </a:prstGeom>
          <a:solidFill>
            <a:srgbClr val="D45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6726DC-3413-F238-A466-08174CB9241B}"/>
              </a:ext>
            </a:extLst>
          </p:cNvPr>
          <p:cNvSpPr txBox="1"/>
          <p:nvPr/>
        </p:nvSpPr>
        <p:spPr>
          <a:xfrm>
            <a:off x="3136282" y="4938200"/>
            <a:ext cx="197314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53% 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all freelancers </a:t>
            </a:r>
            <a:b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skilled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934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94F33-B6AB-64BC-FE1F-22B9AFDC5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32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Government Programs: Misaligned, </a:t>
            </a:r>
            <a:br>
              <a:rPr lang="en-US" dirty="0"/>
            </a:br>
            <a:r>
              <a:rPr lang="en-US" dirty="0"/>
              <a:t>Discourage Work, Create Poverty Traps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F1AA7-B5DA-6D7C-EDEB-D07551DBF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SBAM | 2.28.23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9A7B4-5104-855B-7EA8-2C6F3CB5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487474-D540-5049-9598-4E7D7E73CAF4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DE50677-DA0E-8459-43B6-3B26242744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8673530"/>
              </p:ext>
            </p:extLst>
          </p:nvPr>
        </p:nvGraphicFramePr>
        <p:xfrm>
          <a:off x="934065" y="1798841"/>
          <a:ext cx="10288504" cy="4349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B98D48B-2D81-6508-1070-29725A846084}"/>
              </a:ext>
            </a:extLst>
          </p:cNvPr>
          <p:cNvSpPr txBox="1"/>
          <p:nvPr/>
        </p:nvSpPr>
        <p:spPr>
          <a:xfrm>
            <a:off x="2851352" y="5424951"/>
            <a:ext cx="1592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$3,333 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(Grand Rapids)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FDC8C8-B852-7370-C8F9-5C93C00AB8C5}"/>
              </a:ext>
            </a:extLst>
          </p:cNvPr>
          <p:cNvSpPr txBox="1"/>
          <p:nvPr/>
        </p:nvSpPr>
        <p:spPr>
          <a:xfrm>
            <a:off x="2851354" y="3060321"/>
            <a:ext cx="1278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$4,625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DE476A-8E44-8CD3-7B37-73B2089CF262}"/>
              </a:ext>
            </a:extLst>
          </p:cNvPr>
          <p:cNvSpPr txBox="1"/>
          <p:nvPr/>
        </p:nvSpPr>
        <p:spPr>
          <a:xfrm>
            <a:off x="2851353" y="3654941"/>
            <a:ext cx="1278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$3,076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878F0D-CCD5-C783-D58C-0063D0E36CDD}"/>
              </a:ext>
            </a:extLst>
          </p:cNvPr>
          <p:cNvSpPr txBox="1"/>
          <p:nvPr/>
        </p:nvSpPr>
        <p:spPr>
          <a:xfrm>
            <a:off x="2851353" y="4240577"/>
            <a:ext cx="1278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$4,278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2052F5-7E8B-6E1B-8913-A93623890A14}"/>
              </a:ext>
            </a:extLst>
          </p:cNvPr>
          <p:cNvSpPr txBox="1"/>
          <p:nvPr/>
        </p:nvSpPr>
        <p:spPr>
          <a:xfrm>
            <a:off x="2851352" y="4830331"/>
            <a:ext cx="1278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$2,752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C3007A-40EC-F8B5-D7D9-3796DB575F4A}"/>
              </a:ext>
            </a:extLst>
          </p:cNvPr>
          <p:cNvSpPr txBox="1"/>
          <p:nvPr/>
        </p:nvSpPr>
        <p:spPr>
          <a:xfrm>
            <a:off x="2851352" y="2472626"/>
            <a:ext cx="1278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$3,006</a:t>
            </a:r>
          </a:p>
        </p:txBody>
      </p:sp>
    </p:spTree>
    <p:extLst>
      <p:ext uri="{BB962C8B-B14F-4D97-AF65-F5344CB8AC3E}">
        <p14:creationId xmlns:p14="http://schemas.microsoft.com/office/powerpoint/2010/main" val="2729045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885EF94-9FD1-E4BA-61FC-6A18F69B2E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0" y="0"/>
            <a:ext cx="12192000" cy="695212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25E98F1-331A-73F1-6608-E14076F69C0B}"/>
              </a:ext>
            </a:extLst>
          </p:cNvPr>
          <p:cNvSpPr/>
          <p:nvPr/>
        </p:nvSpPr>
        <p:spPr>
          <a:xfrm>
            <a:off x="0" y="8116"/>
            <a:ext cx="12192000" cy="6952128"/>
          </a:xfrm>
          <a:prstGeom prst="rect">
            <a:avLst/>
          </a:prstGeom>
          <a:solidFill>
            <a:srgbClr val="003E51">
              <a:alpha val="7464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F1AA7-B5DA-6D7C-EDEB-D07551DBF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SBAM | 2.28.23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9A7B4-5104-855B-7EA8-2C6F3CB5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487474-D540-5049-9598-4E7D7E73CAF4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5AAE123-A0F9-5113-3CD2-FB55E05C6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2288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The Big Multiplier: Foundational Education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F1BC228B-987F-34EB-8625-078BC8A10851}"/>
              </a:ext>
            </a:extLst>
          </p:cNvPr>
          <p:cNvSpPr txBox="1">
            <a:spLocks/>
          </p:cNvSpPr>
          <p:nvPr/>
        </p:nvSpPr>
        <p:spPr>
          <a:xfrm>
            <a:off x="3697698" y="2597502"/>
            <a:ext cx="2862394" cy="911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FFFFFF"/>
                </a:solidFill>
              </a:rPr>
              <a:t>Adults in Michigan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04A7245-B856-1ABD-0BFB-3492D9863FD9}"/>
              </a:ext>
            </a:extLst>
          </p:cNvPr>
          <p:cNvSpPr/>
          <p:nvPr/>
        </p:nvSpPr>
        <p:spPr>
          <a:xfrm>
            <a:off x="1417000" y="2344451"/>
            <a:ext cx="2234280" cy="2234280"/>
          </a:xfrm>
          <a:prstGeom prst="ellipse">
            <a:avLst/>
          </a:prstGeom>
          <a:solidFill>
            <a:srgbClr val="D45D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7E8F00-847E-5963-C668-BCF3B1F9EA53}"/>
              </a:ext>
            </a:extLst>
          </p:cNvPr>
          <p:cNvSpPr txBox="1"/>
          <p:nvPr/>
        </p:nvSpPr>
        <p:spPr>
          <a:xfrm>
            <a:off x="1568739" y="2786311"/>
            <a:ext cx="193080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710,000+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foundational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skills</a:t>
            </a:r>
          </a:p>
          <a:p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D705FA7-80D6-64F6-BD23-9851A166254E}"/>
              </a:ext>
            </a:extLst>
          </p:cNvPr>
          <p:cNvSpPr/>
          <p:nvPr/>
        </p:nvSpPr>
        <p:spPr>
          <a:xfrm>
            <a:off x="3803020" y="3429000"/>
            <a:ext cx="2234280" cy="2234280"/>
          </a:xfrm>
          <a:prstGeom prst="ellipse">
            <a:avLst/>
          </a:prstGeom>
          <a:solidFill>
            <a:srgbClr val="D45D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4185B5-A344-7195-ED0A-74FA9C1ABDC3}"/>
              </a:ext>
            </a:extLst>
          </p:cNvPr>
          <p:cNvSpPr txBox="1"/>
          <p:nvPr/>
        </p:nvSpPr>
        <p:spPr>
          <a:xfrm>
            <a:off x="3941312" y="3787424"/>
            <a:ext cx="193080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2x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likely to be out of the workforce</a:t>
            </a:r>
          </a:p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BAE18F6-258E-9256-ACDA-636870195F0B}"/>
              </a:ext>
            </a:extLst>
          </p:cNvPr>
          <p:cNvGrpSpPr/>
          <p:nvPr/>
        </p:nvGrpSpPr>
        <p:grpSpPr>
          <a:xfrm>
            <a:off x="6376320" y="2538394"/>
            <a:ext cx="2234280" cy="2234280"/>
            <a:chOff x="6376320" y="2538394"/>
            <a:chExt cx="2234280" cy="223428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98FC92A-CA25-292C-E2B6-51AC3EE1FD60}"/>
                </a:ext>
              </a:extLst>
            </p:cNvPr>
            <p:cNvSpPr/>
            <p:nvPr/>
          </p:nvSpPr>
          <p:spPr>
            <a:xfrm>
              <a:off x="6376320" y="2538394"/>
              <a:ext cx="2234280" cy="2234280"/>
            </a:xfrm>
            <a:prstGeom prst="ellipse">
              <a:avLst/>
            </a:prstGeom>
            <a:solidFill>
              <a:srgbClr val="D45D00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378A465-76C9-9E8A-FA70-51EFECC2366C}"/>
                </a:ext>
              </a:extLst>
            </p:cNvPr>
            <p:cNvSpPr txBox="1"/>
            <p:nvPr/>
          </p:nvSpPr>
          <p:spPr>
            <a:xfrm>
              <a:off x="6528059" y="3155858"/>
              <a:ext cx="19308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14.3%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Unemployment</a:t>
              </a:r>
            </a:p>
            <a:p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EAC8022-92AF-C3FB-576D-FE4C37606147}"/>
              </a:ext>
            </a:extLst>
          </p:cNvPr>
          <p:cNvGrpSpPr/>
          <p:nvPr/>
        </p:nvGrpSpPr>
        <p:grpSpPr>
          <a:xfrm>
            <a:off x="8197189" y="3492275"/>
            <a:ext cx="2234280" cy="2234280"/>
            <a:chOff x="8197189" y="3492275"/>
            <a:chExt cx="2234280" cy="223428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5A7DB30-AF44-5A10-D889-F090EB6CF72D}"/>
                </a:ext>
              </a:extLst>
            </p:cNvPr>
            <p:cNvSpPr/>
            <p:nvPr/>
          </p:nvSpPr>
          <p:spPr>
            <a:xfrm>
              <a:off x="8197189" y="3492275"/>
              <a:ext cx="2234280" cy="2234280"/>
            </a:xfrm>
            <a:prstGeom prst="ellipse">
              <a:avLst/>
            </a:prstGeom>
            <a:solidFill>
              <a:srgbClr val="D45D00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CC8D1C-8393-AB78-04E9-B1C1EBD02FF5}"/>
                </a:ext>
              </a:extLst>
            </p:cNvPr>
            <p:cNvSpPr txBox="1"/>
            <p:nvPr/>
          </p:nvSpPr>
          <p:spPr>
            <a:xfrm>
              <a:off x="8348928" y="4109739"/>
              <a:ext cx="19308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in 4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poverty</a:t>
              </a:r>
            </a:p>
            <a:p>
              <a:endParaRPr lang="en-US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05634AF-C403-E756-A925-592F94BFF2C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767" y="6178852"/>
            <a:ext cx="461342" cy="46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0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ED10965-1B63-6881-D78D-3BB637877E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7" t="23658" r="10137"/>
          <a:stretch/>
        </p:blipFill>
        <p:spPr>
          <a:xfrm>
            <a:off x="0" y="16211"/>
            <a:ext cx="12192000" cy="695212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25E98F1-331A-73F1-6608-E14076F69C0B}"/>
              </a:ext>
            </a:extLst>
          </p:cNvPr>
          <p:cNvSpPr/>
          <p:nvPr/>
        </p:nvSpPr>
        <p:spPr>
          <a:xfrm>
            <a:off x="0" y="0"/>
            <a:ext cx="12192000" cy="6952128"/>
          </a:xfrm>
          <a:prstGeom prst="rect">
            <a:avLst/>
          </a:prstGeom>
          <a:solidFill>
            <a:srgbClr val="003E51">
              <a:alpha val="7464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F1AA7-B5DA-6D7C-EDEB-D07551DBF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SBAM | 2.28.23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9A7B4-5104-855B-7EA8-2C6F3CB5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487474-D540-5049-9598-4E7D7E73CAF4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5AAE123-A0F9-5113-3CD2-FB55E05C6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2288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The Big Multiplier: Upskilling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9BCDA7E-D0A5-C7FB-6AE0-03A60F1E9292}"/>
              </a:ext>
            </a:extLst>
          </p:cNvPr>
          <p:cNvGrpSpPr/>
          <p:nvPr/>
        </p:nvGrpSpPr>
        <p:grpSpPr>
          <a:xfrm>
            <a:off x="1057866" y="3235829"/>
            <a:ext cx="2743200" cy="2743200"/>
            <a:chOff x="1101012" y="1967883"/>
            <a:chExt cx="2743200" cy="27432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04A7245-B856-1ABD-0BFB-3492D9863FD9}"/>
                </a:ext>
              </a:extLst>
            </p:cNvPr>
            <p:cNvSpPr/>
            <p:nvPr/>
          </p:nvSpPr>
          <p:spPr>
            <a:xfrm>
              <a:off x="1101012" y="1967883"/>
              <a:ext cx="2743200" cy="2743200"/>
            </a:xfrm>
            <a:prstGeom prst="ellipse">
              <a:avLst/>
            </a:prstGeom>
            <a:solidFill>
              <a:srgbClr val="D45D00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D7E8F00-847E-5963-C668-BCF3B1F9EA53}"/>
                </a:ext>
              </a:extLst>
            </p:cNvPr>
            <p:cNvSpPr txBox="1"/>
            <p:nvPr/>
          </p:nvSpPr>
          <p:spPr>
            <a:xfrm>
              <a:off x="1507212" y="2485403"/>
              <a:ext cx="1930801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in 10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high-wage jobs will require postsecondary training by 2030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FAC6528-8857-4756-5F4B-0AD2F24551CB}"/>
              </a:ext>
            </a:extLst>
          </p:cNvPr>
          <p:cNvGrpSpPr/>
          <p:nvPr/>
        </p:nvGrpSpPr>
        <p:grpSpPr>
          <a:xfrm>
            <a:off x="6349276" y="3015630"/>
            <a:ext cx="2286000" cy="2286000"/>
            <a:chOff x="6349276" y="3015630"/>
            <a:chExt cx="2286000" cy="22860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98FC92A-CA25-292C-E2B6-51AC3EE1FD60}"/>
                </a:ext>
              </a:extLst>
            </p:cNvPr>
            <p:cNvSpPr/>
            <p:nvPr/>
          </p:nvSpPr>
          <p:spPr>
            <a:xfrm>
              <a:off x="6349276" y="3015630"/>
              <a:ext cx="2286000" cy="2286000"/>
            </a:xfrm>
            <a:prstGeom prst="ellipse">
              <a:avLst/>
            </a:prstGeom>
            <a:solidFill>
              <a:srgbClr val="D45D00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04185B5-A344-7195-ED0A-74FA9C1ABDC3}"/>
                </a:ext>
              </a:extLst>
            </p:cNvPr>
            <p:cNvSpPr txBox="1"/>
            <p:nvPr/>
          </p:nvSpPr>
          <p:spPr>
            <a:xfrm>
              <a:off x="6526876" y="3273773"/>
              <a:ext cx="1930801" cy="1769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3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labor force participation with postsecondary credential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94F29D-0701-64A6-C27D-E2ADD390F95A}"/>
              </a:ext>
            </a:extLst>
          </p:cNvPr>
          <p:cNvGrpSpPr/>
          <p:nvPr/>
        </p:nvGrpSpPr>
        <p:grpSpPr>
          <a:xfrm>
            <a:off x="3307080" y="2055104"/>
            <a:ext cx="2377440" cy="2377440"/>
            <a:chOff x="3307080" y="2273713"/>
            <a:chExt cx="2377440" cy="237744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D705FA7-80D6-64F6-BD23-9851A166254E}"/>
                </a:ext>
              </a:extLst>
            </p:cNvPr>
            <p:cNvSpPr/>
            <p:nvPr/>
          </p:nvSpPr>
          <p:spPr>
            <a:xfrm>
              <a:off x="3307080" y="2273713"/>
              <a:ext cx="2377440" cy="2377440"/>
            </a:xfrm>
            <a:prstGeom prst="ellipse">
              <a:avLst/>
            </a:prstGeom>
            <a:solidFill>
              <a:srgbClr val="D45D00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378A465-76C9-9E8A-FA70-51EFECC2366C}"/>
                </a:ext>
              </a:extLst>
            </p:cNvPr>
            <p:cNvSpPr txBox="1"/>
            <p:nvPr/>
          </p:nvSpPr>
          <p:spPr>
            <a:xfrm>
              <a:off x="3478484" y="2746852"/>
              <a:ext cx="2034632" cy="1431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↑ 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10%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earnings per additional year of schooling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EAC8022-92AF-C3FB-576D-FE4C37606147}"/>
              </a:ext>
            </a:extLst>
          </p:cNvPr>
          <p:cNvGrpSpPr/>
          <p:nvPr/>
        </p:nvGrpSpPr>
        <p:grpSpPr>
          <a:xfrm>
            <a:off x="8288911" y="4083980"/>
            <a:ext cx="2011680" cy="2011680"/>
            <a:chOff x="8222689" y="3492275"/>
            <a:chExt cx="2011680" cy="201168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5A7DB30-AF44-5A10-D889-F090EB6CF72D}"/>
                </a:ext>
              </a:extLst>
            </p:cNvPr>
            <p:cNvSpPr/>
            <p:nvPr/>
          </p:nvSpPr>
          <p:spPr>
            <a:xfrm>
              <a:off x="8222689" y="3492275"/>
              <a:ext cx="2011680" cy="2011680"/>
            </a:xfrm>
            <a:prstGeom prst="ellipse">
              <a:avLst/>
            </a:prstGeom>
            <a:solidFill>
              <a:srgbClr val="D45D00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CC8D1C-8393-AB78-04E9-B1C1EBD02FF5}"/>
                </a:ext>
              </a:extLst>
            </p:cNvPr>
            <p:cNvSpPr txBox="1"/>
            <p:nvPr/>
          </p:nvSpPr>
          <p:spPr>
            <a:xfrm>
              <a:off x="8263129" y="3782535"/>
              <a:ext cx="1930801" cy="143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↓ 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50%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unemployment with each level of education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05634AF-C403-E756-A925-592F94BFF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767" y="6178852"/>
            <a:ext cx="461342" cy="46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145405C-97B0-F5C3-9F21-B0CACE9BAD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2BB7D9-0A1C-0C40-8880-6F38D20BB384}"/>
              </a:ext>
            </a:extLst>
          </p:cNvPr>
          <p:cNvSpPr/>
          <p:nvPr/>
        </p:nvSpPr>
        <p:spPr>
          <a:xfrm>
            <a:off x="0" y="0"/>
            <a:ext cx="12192000" cy="6866116"/>
          </a:xfrm>
          <a:prstGeom prst="rect">
            <a:avLst/>
          </a:prstGeom>
          <a:solidFill>
            <a:srgbClr val="003E51">
              <a:alpha val="7464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F1AA7-B5DA-6D7C-EDEB-D07551DBF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SBAM | 2.28.23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9A7B4-5104-855B-7EA8-2C6F3CB5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487474-D540-5049-9598-4E7D7E73CAF4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5AAE123-A0F9-5113-3CD2-FB55E05C6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2288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The Big Multiplier: Education &amp; Skills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1A52A872-7616-1668-3A40-6B317B77B83A}"/>
              </a:ext>
            </a:extLst>
          </p:cNvPr>
          <p:cNvSpPr txBox="1">
            <a:spLocks/>
          </p:cNvSpPr>
          <p:nvPr/>
        </p:nvSpPr>
        <p:spPr>
          <a:xfrm>
            <a:off x="448754" y="3258070"/>
            <a:ext cx="4949616" cy="911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FFFFFF"/>
                </a:solidFill>
              </a:rPr>
              <a:t>Skilled Foreign-Born Workers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51743C5-27E3-1BAD-3164-4E226450A0EA}"/>
              </a:ext>
            </a:extLst>
          </p:cNvPr>
          <p:cNvGrpSpPr/>
          <p:nvPr/>
        </p:nvGrpSpPr>
        <p:grpSpPr>
          <a:xfrm>
            <a:off x="4742467" y="3758109"/>
            <a:ext cx="2070212" cy="2070212"/>
            <a:chOff x="4742467" y="3758109"/>
            <a:chExt cx="2070212" cy="207021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7DFC87E-A91F-E542-21E9-F623F44BD32E}"/>
                </a:ext>
              </a:extLst>
            </p:cNvPr>
            <p:cNvSpPr/>
            <p:nvPr/>
          </p:nvSpPr>
          <p:spPr>
            <a:xfrm>
              <a:off x="4742467" y="3758109"/>
              <a:ext cx="2070212" cy="2070212"/>
            </a:xfrm>
            <a:prstGeom prst="ellipse">
              <a:avLst/>
            </a:prstGeom>
            <a:solidFill>
              <a:srgbClr val="D45D00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69A8FEA-47B4-ED81-0B25-F7061490A2FE}"/>
                </a:ext>
              </a:extLst>
            </p:cNvPr>
            <p:cNvSpPr txBox="1"/>
            <p:nvPr/>
          </p:nvSpPr>
          <p:spPr>
            <a:xfrm>
              <a:off x="4820391" y="3916052"/>
              <a:ext cx="191436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11%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en-US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higher 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participation 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rate than 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native-born</a:t>
              </a:r>
              <a:endParaRPr lang="en-US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851A04E-658B-DDC8-8D2D-4A0CA562BE0D}"/>
              </a:ext>
            </a:extLst>
          </p:cNvPr>
          <p:cNvGrpSpPr/>
          <p:nvPr/>
        </p:nvGrpSpPr>
        <p:grpSpPr>
          <a:xfrm>
            <a:off x="6892657" y="2311860"/>
            <a:ext cx="2234280" cy="2234280"/>
            <a:chOff x="6892657" y="2311860"/>
            <a:chExt cx="2234280" cy="223428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1CF390F-9918-31A5-866C-5911F3429756}"/>
                </a:ext>
              </a:extLst>
            </p:cNvPr>
            <p:cNvSpPr/>
            <p:nvPr/>
          </p:nvSpPr>
          <p:spPr>
            <a:xfrm>
              <a:off x="6892657" y="2311860"/>
              <a:ext cx="2234280" cy="2234280"/>
            </a:xfrm>
            <a:prstGeom prst="ellipse">
              <a:avLst/>
            </a:prstGeom>
            <a:solidFill>
              <a:srgbClr val="D45D00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062135-6B99-08A9-EA72-BE174FEB7568}"/>
                </a:ext>
              </a:extLst>
            </p:cNvPr>
            <p:cNvSpPr txBox="1"/>
            <p:nvPr/>
          </p:nvSpPr>
          <p:spPr>
            <a:xfrm>
              <a:off x="7048505" y="2721114"/>
              <a:ext cx="1922584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in 10 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workforce participants</a:t>
              </a:r>
            </a:p>
            <a:p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A13EA21-CDDE-5DC5-0AC9-D11F1AFE8DC5}"/>
              </a:ext>
            </a:extLst>
          </p:cNvPr>
          <p:cNvGrpSpPr/>
          <p:nvPr/>
        </p:nvGrpSpPr>
        <p:grpSpPr>
          <a:xfrm>
            <a:off x="8875629" y="3195419"/>
            <a:ext cx="2234280" cy="2234280"/>
            <a:chOff x="6053275" y="4219027"/>
            <a:chExt cx="2234280" cy="223428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4C99645-42B4-F6AC-17B2-74F557FB84B1}"/>
                </a:ext>
              </a:extLst>
            </p:cNvPr>
            <p:cNvSpPr/>
            <p:nvPr/>
          </p:nvSpPr>
          <p:spPr>
            <a:xfrm>
              <a:off x="6053275" y="4219027"/>
              <a:ext cx="2234280" cy="2234280"/>
            </a:xfrm>
            <a:prstGeom prst="ellipse">
              <a:avLst/>
            </a:prstGeom>
            <a:solidFill>
              <a:srgbClr val="D45D00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DAE0F28-321A-0C9D-C38F-F8C396006313}"/>
                </a:ext>
              </a:extLst>
            </p:cNvPr>
            <p:cNvSpPr txBox="1"/>
            <p:nvPr/>
          </p:nvSpPr>
          <p:spPr>
            <a:xfrm>
              <a:off x="6177457" y="4443309"/>
              <a:ext cx="1946031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15.4%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en-US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lower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employment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professional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occupations</a:t>
              </a:r>
            </a:p>
            <a:p>
              <a:endParaRPr lang="en-US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334290E-2182-1AC2-AA10-AD0EC01711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767" y="6178852"/>
            <a:ext cx="461342" cy="46134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4CF684D-70F0-2C55-6FC8-FC10B1A3EBB9}"/>
              </a:ext>
            </a:extLst>
          </p:cNvPr>
          <p:cNvSpPr/>
          <p:nvPr/>
        </p:nvSpPr>
        <p:spPr>
          <a:xfrm>
            <a:off x="2792488" y="4103456"/>
            <a:ext cx="2070212" cy="2070212"/>
          </a:xfrm>
          <a:prstGeom prst="ellipse">
            <a:avLst/>
          </a:prstGeom>
          <a:solidFill>
            <a:srgbClr val="D45D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1C124E-F3B4-7E76-0567-D367327D0F46}"/>
              </a:ext>
            </a:extLst>
          </p:cNvPr>
          <p:cNvSpPr txBox="1"/>
          <p:nvPr/>
        </p:nvSpPr>
        <p:spPr>
          <a:xfrm>
            <a:off x="2866302" y="4430676"/>
            <a:ext cx="192258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61%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beyond high school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06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F1AA7-B5DA-6D7C-EDEB-D07551DBF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SBAM | 2.28.23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9A7B4-5104-855B-7EA8-2C6F3CB5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487474-D540-5049-9598-4E7D7E73CAF4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4C216EB-01F8-BD9D-8FA4-7F8F009E5AFB}"/>
              </a:ext>
            </a:extLst>
          </p:cNvPr>
          <p:cNvGrpSpPr/>
          <p:nvPr/>
        </p:nvGrpSpPr>
        <p:grpSpPr>
          <a:xfrm>
            <a:off x="3029526" y="1363896"/>
            <a:ext cx="3066473" cy="4598549"/>
            <a:chOff x="3029526" y="1363896"/>
            <a:chExt cx="3066473" cy="459854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142C4B0-EAD2-9695-63B7-05B30C13F6B4}"/>
                </a:ext>
              </a:extLst>
            </p:cNvPr>
            <p:cNvSpPr/>
            <p:nvPr/>
          </p:nvSpPr>
          <p:spPr>
            <a:xfrm>
              <a:off x="3029526" y="1363896"/>
              <a:ext cx="3066473" cy="4300921"/>
            </a:xfrm>
            <a:prstGeom prst="rect">
              <a:avLst/>
            </a:prstGeom>
            <a:solidFill>
              <a:srgbClr val="D45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Formerly Incarcerated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34F1996-4684-ADF3-8888-AE12C6C0C57A}"/>
                </a:ext>
              </a:extLst>
            </p:cNvPr>
            <p:cNvSpPr txBox="1"/>
            <p:nvPr/>
          </p:nvSpPr>
          <p:spPr>
            <a:xfrm>
              <a:off x="3437966" y="2029151"/>
              <a:ext cx="2155722" cy="10310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2-3 million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Michiganders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with a criminal history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A14228E-4D1F-0D0F-0ABC-8543D7CC76FF}"/>
                </a:ext>
              </a:extLst>
            </p:cNvPr>
            <p:cNvSpPr txBox="1"/>
            <p:nvPr/>
          </p:nvSpPr>
          <p:spPr>
            <a:xfrm>
              <a:off x="3533787" y="3113888"/>
              <a:ext cx="1893593" cy="914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13%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lower turnover rate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746E674-850F-2849-B8FE-FD312377E6CB}"/>
                </a:ext>
              </a:extLst>
            </p:cNvPr>
            <p:cNvSpPr/>
            <p:nvPr/>
          </p:nvSpPr>
          <p:spPr>
            <a:xfrm>
              <a:off x="3456399" y="4736214"/>
              <a:ext cx="2155722" cy="1226231"/>
            </a:xfrm>
            <a:prstGeom prst="roundRect">
              <a:avLst/>
            </a:prstGeom>
            <a:solidFill>
              <a:srgbClr val="5E82A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540,000+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out of workforce</a:t>
              </a:r>
              <a:endParaRPr lang="en-US" sz="14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B26DB3A-A9A3-E125-ECFB-980F18CBE0A0}"/>
              </a:ext>
            </a:extLst>
          </p:cNvPr>
          <p:cNvGrpSpPr/>
          <p:nvPr/>
        </p:nvGrpSpPr>
        <p:grpSpPr>
          <a:xfrm>
            <a:off x="6082051" y="1363894"/>
            <a:ext cx="3044952" cy="4598552"/>
            <a:chOff x="6082051" y="1363894"/>
            <a:chExt cx="3044952" cy="459855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42FF998-82BA-8550-464B-01E890F354E8}"/>
                </a:ext>
              </a:extLst>
            </p:cNvPr>
            <p:cNvSpPr/>
            <p:nvPr/>
          </p:nvSpPr>
          <p:spPr>
            <a:xfrm>
              <a:off x="6082051" y="1363894"/>
              <a:ext cx="3044952" cy="4300921"/>
            </a:xfrm>
            <a:prstGeom prst="rect">
              <a:avLst/>
            </a:prstGeom>
            <a:solidFill>
              <a:srgbClr val="60605B">
                <a:alpha val="8470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Child Care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3792882-744A-C55A-BE31-BE7A14FF9C34}"/>
                </a:ext>
              </a:extLst>
            </p:cNvPr>
            <p:cNvSpPr txBox="1"/>
            <p:nvPr/>
          </p:nvSpPr>
          <p:spPr>
            <a:xfrm>
              <a:off x="6453684" y="2067574"/>
              <a:ext cx="208894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in 5 </a:t>
              </a: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out of workforce with children under 18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151CC4C-7592-A0C6-C701-2BECC87B56F9}"/>
                </a:ext>
              </a:extLst>
            </p:cNvPr>
            <p:cNvSpPr txBox="1"/>
            <p:nvPr/>
          </p:nvSpPr>
          <p:spPr>
            <a:xfrm>
              <a:off x="6742488" y="3021681"/>
              <a:ext cx="1633633" cy="1138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2x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poverty rate per additional child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7A3E3C-1BC7-276A-ED88-3280DE1087E1}"/>
                </a:ext>
              </a:extLst>
            </p:cNvPr>
            <p:cNvSpPr/>
            <p:nvPr/>
          </p:nvSpPr>
          <p:spPr>
            <a:xfrm>
              <a:off x="6173365" y="4686808"/>
              <a:ext cx="1377412" cy="1275638"/>
            </a:xfrm>
            <a:prstGeom prst="roundRect">
              <a:avLst/>
            </a:prstGeom>
            <a:solidFill>
              <a:srgbClr val="A2AE7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0,000+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single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parents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out of workforce</a:t>
              </a:r>
              <a:endParaRPr lang="en-US" sz="1100" dirty="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7A8E565-9925-20D7-A8D7-57C9921FC867}"/>
                </a:ext>
              </a:extLst>
            </p:cNvPr>
            <p:cNvSpPr/>
            <p:nvPr/>
          </p:nvSpPr>
          <p:spPr>
            <a:xfrm>
              <a:off x="7653962" y="4686808"/>
              <a:ext cx="1377412" cy="1275638"/>
            </a:xfrm>
            <a:prstGeom prst="roundRect">
              <a:avLst/>
            </a:prstGeom>
            <a:solidFill>
              <a:srgbClr val="A2AE7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478,000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married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parents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out of workforce</a:t>
              </a:r>
              <a:endParaRPr lang="en-US" sz="11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32EA606-9B37-D932-9122-7B23796584DB}"/>
              </a:ext>
            </a:extLst>
          </p:cNvPr>
          <p:cNvGrpSpPr/>
          <p:nvPr/>
        </p:nvGrpSpPr>
        <p:grpSpPr>
          <a:xfrm>
            <a:off x="-7853" y="1363893"/>
            <a:ext cx="3060378" cy="4647959"/>
            <a:chOff x="-7853" y="1363893"/>
            <a:chExt cx="3060378" cy="464795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BF52AD7-D0F0-FCF8-4262-5705D63D424C}"/>
                </a:ext>
              </a:extLst>
            </p:cNvPr>
            <p:cNvSpPr/>
            <p:nvPr/>
          </p:nvSpPr>
          <p:spPr>
            <a:xfrm>
              <a:off x="-7853" y="1363893"/>
              <a:ext cx="3044952" cy="4300922"/>
            </a:xfrm>
            <a:prstGeom prst="rect">
              <a:avLst/>
            </a:prstGeom>
            <a:solidFill>
              <a:srgbClr val="003E51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Substance Use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F1B4B18-1CBD-AB8B-11A8-45376B2C8AE0}"/>
                </a:ext>
              </a:extLst>
            </p:cNvPr>
            <p:cNvSpPr txBox="1"/>
            <p:nvPr/>
          </p:nvSpPr>
          <p:spPr>
            <a:xfrm>
              <a:off x="20045" y="2043251"/>
              <a:ext cx="3032480" cy="10649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44%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of decline in prime-age male participation due to opioids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DC749AC-B465-E787-B10A-B058A3016C31}"/>
                </a:ext>
              </a:extLst>
            </p:cNvPr>
            <p:cNvSpPr txBox="1"/>
            <p:nvPr/>
          </p:nvSpPr>
          <p:spPr>
            <a:xfrm>
              <a:off x="138577" y="3113888"/>
              <a:ext cx="2758611" cy="1138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700,000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likely still employed with a substance use disorder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E418E6A-24B8-CA27-58F9-1C16C5FA6072}"/>
                </a:ext>
              </a:extLst>
            </p:cNvPr>
            <p:cNvSpPr/>
            <p:nvPr/>
          </p:nvSpPr>
          <p:spPr>
            <a:xfrm>
              <a:off x="429190" y="4736214"/>
              <a:ext cx="2155722" cy="1275638"/>
            </a:xfrm>
            <a:prstGeom prst="roundRect">
              <a:avLst/>
            </a:prstGeom>
            <a:solidFill>
              <a:srgbClr val="D45D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$8,817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average annual cost per employee with an untreated SUD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6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701B992-632C-8DA4-1375-5A5F33CDD4AE}"/>
              </a:ext>
            </a:extLst>
          </p:cNvPr>
          <p:cNvGrpSpPr/>
          <p:nvPr/>
        </p:nvGrpSpPr>
        <p:grpSpPr>
          <a:xfrm>
            <a:off x="9127003" y="1363894"/>
            <a:ext cx="3044952" cy="4528555"/>
            <a:chOff x="9127003" y="1363894"/>
            <a:chExt cx="3044952" cy="452855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4B49542-F91C-82EB-BAB2-6BFE11EB4650}"/>
                </a:ext>
              </a:extLst>
            </p:cNvPr>
            <p:cNvSpPr/>
            <p:nvPr/>
          </p:nvSpPr>
          <p:spPr>
            <a:xfrm>
              <a:off x="9127003" y="1363894"/>
              <a:ext cx="3044952" cy="4300921"/>
            </a:xfrm>
            <a:prstGeom prst="rect">
              <a:avLst/>
            </a:prstGeom>
            <a:solidFill>
              <a:srgbClr val="5E82A3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Disabilities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C919AB80-EC29-43BE-43CD-903E288F7878}"/>
                </a:ext>
              </a:extLst>
            </p:cNvPr>
            <p:cNvSpPr/>
            <p:nvPr/>
          </p:nvSpPr>
          <p:spPr>
            <a:xfrm>
              <a:off x="9558525" y="4673254"/>
              <a:ext cx="2155722" cy="1219195"/>
            </a:xfrm>
            <a:prstGeom prst="roundRect">
              <a:avLst/>
            </a:prstGeom>
            <a:solidFill>
              <a:srgbClr val="003E51">
                <a:alpha val="85098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950,000+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out of workforce</a:t>
              </a:r>
              <a:endParaRPr lang="en-US" sz="14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743B6E4-84F9-C4DB-9635-093A0F992AD1}"/>
                </a:ext>
              </a:extLst>
            </p:cNvPr>
            <p:cNvSpPr txBox="1"/>
            <p:nvPr/>
          </p:nvSpPr>
          <p:spPr>
            <a:xfrm>
              <a:off x="9587844" y="2950322"/>
              <a:ext cx="2088943" cy="1025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labor force participation rate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01CA715-F36C-9197-4F1C-325DEC43175C}"/>
                </a:ext>
              </a:extLst>
            </p:cNvPr>
            <p:cNvSpPr txBox="1"/>
            <p:nvPr/>
          </p:nvSpPr>
          <p:spPr>
            <a:xfrm>
              <a:off x="9587844" y="1866672"/>
              <a:ext cx="2088943" cy="914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2x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lower turnover rate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F2212D-9CCD-C147-2612-978594337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4875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Employers Can Make a Big Difference</a:t>
            </a:r>
          </a:p>
        </p:txBody>
      </p:sp>
    </p:spTree>
    <p:extLst>
      <p:ext uri="{BB962C8B-B14F-4D97-AF65-F5344CB8AC3E}">
        <p14:creationId xmlns:p14="http://schemas.microsoft.com/office/powerpoint/2010/main" val="213977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F1AA7-B5DA-6D7C-EDEB-D07551DBF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SBAM | 2.28.23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9A7B4-5104-855B-7EA8-2C6F3CB5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487474-D540-5049-9598-4E7D7E73CAF4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FA9F44-7BFF-0CC0-2DEF-A2F91848E879}"/>
              </a:ext>
            </a:extLst>
          </p:cNvPr>
          <p:cNvSpPr txBox="1">
            <a:spLocks/>
          </p:cNvSpPr>
          <p:nvPr/>
        </p:nvSpPr>
        <p:spPr>
          <a:xfrm>
            <a:off x="0" y="508635"/>
            <a:ext cx="12192000" cy="799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3E5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Growing the Workforce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9A44668-0C25-4655-8445-F05B8879F285}"/>
              </a:ext>
            </a:extLst>
          </p:cNvPr>
          <p:cNvGrpSpPr/>
          <p:nvPr/>
        </p:nvGrpSpPr>
        <p:grpSpPr>
          <a:xfrm>
            <a:off x="624519" y="1515812"/>
            <a:ext cx="5632529" cy="4804870"/>
            <a:chOff x="624519" y="1515812"/>
            <a:chExt cx="5632529" cy="480487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B5237A0-482A-D0F3-7060-F7FB81F82789}"/>
                </a:ext>
              </a:extLst>
            </p:cNvPr>
            <p:cNvGrpSpPr/>
            <p:nvPr/>
          </p:nvGrpSpPr>
          <p:grpSpPr>
            <a:xfrm>
              <a:off x="624519" y="1515812"/>
              <a:ext cx="5632529" cy="4804870"/>
              <a:chOff x="6327733" y="1243504"/>
              <a:chExt cx="5632529" cy="480487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B884C75-DCB2-FE01-9328-D35A1251045F}"/>
                  </a:ext>
                </a:extLst>
              </p:cNvPr>
              <p:cNvSpPr/>
              <p:nvPr/>
            </p:nvSpPr>
            <p:spPr>
              <a:xfrm>
                <a:off x="6327733" y="1243504"/>
                <a:ext cx="5632529" cy="4804870"/>
              </a:xfrm>
              <a:prstGeom prst="ellipse">
                <a:avLst/>
              </a:prstGeom>
              <a:solidFill>
                <a:srgbClr val="003E51">
                  <a:alpha val="6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0BEEE48-6754-F1FD-7072-D80C68A724DF}"/>
                  </a:ext>
                </a:extLst>
              </p:cNvPr>
              <p:cNvSpPr txBox="1"/>
              <p:nvPr/>
            </p:nvSpPr>
            <p:spPr>
              <a:xfrm>
                <a:off x="7555081" y="1714681"/>
                <a:ext cx="31168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Pull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C514053-198A-FFAD-61FD-B9169C6A58E5}"/>
                  </a:ext>
                </a:extLst>
              </p:cNvPr>
              <p:cNvSpPr txBox="1"/>
              <p:nvPr/>
            </p:nvSpPr>
            <p:spPr>
              <a:xfrm>
                <a:off x="6806282" y="3094420"/>
                <a:ext cx="4568954" cy="3942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Remove barriers and invest in workers.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C5FB41-15B9-0663-80A9-EEF0D9D418C4}"/>
                  </a:ext>
                </a:extLst>
              </p:cNvPr>
              <p:cNvSpPr txBox="1"/>
              <p:nvPr/>
            </p:nvSpPr>
            <p:spPr>
              <a:xfrm>
                <a:off x="7297720" y="4207872"/>
                <a:ext cx="4077516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bg1">
                        <a:alpha val="58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Flexibility. Wraparound Supports. </a:t>
                </a:r>
              </a:p>
              <a:p>
                <a:r>
                  <a:rPr lang="en-US" dirty="0">
                    <a:solidFill>
                      <a:schemeClr val="bg1">
                        <a:alpha val="58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Accommodations. Upskilling. </a:t>
                </a:r>
              </a:p>
              <a:p>
                <a:r>
                  <a:rPr lang="en-US" dirty="0">
                    <a:solidFill>
                      <a:schemeClr val="bg1">
                        <a:alpha val="58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Second-Chance Hiring. 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3FFCE30-4ACA-8876-0EA2-9C17BDC7A167}"/>
                </a:ext>
              </a:extLst>
            </p:cNvPr>
            <p:cNvSpPr txBox="1"/>
            <p:nvPr/>
          </p:nvSpPr>
          <p:spPr>
            <a:xfrm>
              <a:off x="1087232" y="2406872"/>
              <a:ext cx="4568954" cy="3942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(Employers)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98B9919-3C53-2C80-F7A7-E82E6352CAE6}"/>
              </a:ext>
            </a:extLst>
          </p:cNvPr>
          <p:cNvGrpSpPr/>
          <p:nvPr/>
        </p:nvGrpSpPr>
        <p:grpSpPr>
          <a:xfrm>
            <a:off x="5725261" y="1515810"/>
            <a:ext cx="5628539" cy="4804871"/>
            <a:chOff x="5725261" y="1515810"/>
            <a:chExt cx="5628539" cy="480487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E5125DC-1509-D83C-7BAE-05CC52253A46}"/>
                </a:ext>
              </a:extLst>
            </p:cNvPr>
            <p:cNvGrpSpPr/>
            <p:nvPr/>
          </p:nvGrpSpPr>
          <p:grpSpPr>
            <a:xfrm>
              <a:off x="5725261" y="1515810"/>
              <a:ext cx="5628539" cy="4804871"/>
              <a:chOff x="521111" y="1243503"/>
              <a:chExt cx="5628539" cy="4804871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0B639A82-C22C-E19F-CCAE-63A3FC8B5B07}"/>
                  </a:ext>
                </a:extLst>
              </p:cNvPr>
              <p:cNvSpPr/>
              <p:nvPr/>
            </p:nvSpPr>
            <p:spPr>
              <a:xfrm>
                <a:off x="521111" y="1243503"/>
                <a:ext cx="5628539" cy="4804871"/>
              </a:xfrm>
              <a:prstGeom prst="ellipse">
                <a:avLst/>
              </a:prstGeom>
              <a:solidFill>
                <a:srgbClr val="A2AE74">
                  <a:alpha val="90691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278B99-C4AE-EDB0-0A49-7F325DA39DD7}"/>
                  </a:ext>
                </a:extLst>
              </p:cNvPr>
              <p:cNvSpPr txBox="1"/>
              <p:nvPr/>
            </p:nvSpPr>
            <p:spPr>
              <a:xfrm>
                <a:off x="1062194" y="2906467"/>
                <a:ext cx="4719481" cy="72660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Expand and align programs to reward work and promote economic mobility.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1889A8D-4796-B648-A04F-115799649B55}"/>
                  </a:ext>
                </a:extLst>
              </p:cNvPr>
              <p:cNvSpPr txBox="1"/>
              <p:nvPr/>
            </p:nvSpPr>
            <p:spPr>
              <a:xfrm>
                <a:off x="1796997" y="1727136"/>
                <a:ext cx="31168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Push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465736-CB72-4B2C-3F99-C1A39C4592B0}"/>
                  </a:ext>
                </a:extLst>
              </p:cNvPr>
              <p:cNvSpPr txBox="1"/>
              <p:nvPr/>
            </p:nvSpPr>
            <p:spPr>
              <a:xfrm>
                <a:off x="1062194" y="4207873"/>
                <a:ext cx="4852527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bg1">
                        <a:alpha val="58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TANF. SNAP. Occupational Licensing.</a:t>
                </a:r>
              </a:p>
              <a:p>
                <a:r>
                  <a:rPr lang="en-US" dirty="0">
                    <a:solidFill>
                      <a:schemeClr val="bg1">
                        <a:alpha val="58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EITC. Unemployment Insurance.</a:t>
                </a:r>
              </a:p>
              <a:p>
                <a:r>
                  <a:rPr lang="en-US" dirty="0">
                    <a:solidFill>
                      <a:schemeClr val="bg1">
                        <a:alpha val="58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Child Support. Medicaid. </a:t>
                </a:r>
              </a:p>
              <a:p>
                <a:r>
                  <a:rPr lang="en-US" dirty="0">
                    <a:solidFill>
                      <a:schemeClr val="bg1">
                        <a:alpha val="58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Disability Insurance.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960C8F-2538-3DEF-0778-3FDFEE85B35B}"/>
                </a:ext>
              </a:extLst>
            </p:cNvPr>
            <p:cNvSpPr txBox="1"/>
            <p:nvPr/>
          </p:nvSpPr>
          <p:spPr>
            <a:xfrm>
              <a:off x="6267541" y="2406872"/>
              <a:ext cx="4568954" cy="3942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(Policymakers)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168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5C7763-F646-D9FA-DF63-4E06BC6BCD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E0D85A-28AD-D9EF-77E3-54268A6811C7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3E5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BCDC33B1-F3B8-09CA-097B-9B812345A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068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487474-D540-5049-9598-4E7D7E73CAF4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E08948EC-C8EE-9CB8-7DD0-6C6359EB5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250503"/>
            <a:ext cx="12192001" cy="7261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FFFFFF"/>
                </a:solidFill>
              </a:rPr>
              <a:t>Vision. Insights. Solutions.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BE9CC7-37AD-A9D7-3F59-32FE93D8D58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7181" y="4724517"/>
            <a:ext cx="1116669" cy="111666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665E8D-16CD-E704-B825-3D9B423CF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SBAM | 2.28.23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383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55017D88-408F-E424-C83D-C7FBEB9E55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51"/>
          <a:stretch/>
        </p:blipFill>
        <p:spPr>
          <a:xfrm>
            <a:off x="0" y="20414"/>
            <a:ext cx="12192000" cy="68375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E0D85A-28AD-D9EF-77E3-54268A6811C7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3E5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BCDC33B1-F3B8-09CA-097B-9B812345A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068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487474-D540-5049-9598-4E7D7E73CAF4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72F026C-AD88-77D7-82C0-C180E19CB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20681"/>
            <a:ext cx="7315200" cy="46134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SBAM | 2.28.23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B69BFA-A5CB-5D4B-B9C7-F3D915E8EF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767" y="6178852"/>
            <a:ext cx="461342" cy="461342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FC2FC5B-DBDC-02C9-0906-5796A671C44C}"/>
              </a:ext>
            </a:extLst>
          </p:cNvPr>
          <p:cNvSpPr txBox="1">
            <a:spLocks/>
          </p:cNvSpPr>
          <p:nvPr/>
        </p:nvSpPr>
        <p:spPr>
          <a:xfrm>
            <a:off x="544438" y="288010"/>
            <a:ext cx="9235966" cy="726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dirty="0">
                <a:solidFill>
                  <a:srgbClr val="FFFFFF"/>
                </a:solidFill>
              </a:rPr>
              <a:t>Employer Talent Solutions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E07AA60-9FF0-7A99-1E62-8A796F81E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1433">
            <a:off x="2139061" y="1227234"/>
            <a:ext cx="3661658" cy="473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87DB225B-0A1C-D98B-C765-96EFAD2DD9B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72" y="3271762"/>
            <a:ext cx="2377440" cy="23774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769EF48-B3B9-EED5-4602-1009AC75BFBF}"/>
              </a:ext>
            </a:extLst>
          </p:cNvPr>
          <p:cNvSpPr txBox="1"/>
          <p:nvPr/>
        </p:nvSpPr>
        <p:spPr>
          <a:xfrm>
            <a:off x="925672" y="5655947"/>
            <a:ext cx="23774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55F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 ME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325749E-C7F0-ED4B-75FA-A233ED93D72E}"/>
              </a:ext>
            </a:extLst>
          </p:cNvPr>
          <p:cNvGrpSpPr/>
          <p:nvPr/>
        </p:nvGrpSpPr>
        <p:grpSpPr>
          <a:xfrm>
            <a:off x="5018314" y="1340098"/>
            <a:ext cx="6997959" cy="4665307"/>
            <a:chOff x="1191629" y="1309274"/>
            <a:chExt cx="6133196" cy="4377836"/>
          </a:xfrm>
        </p:grpSpPr>
        <p:graphicFrame>
          <p:nvGraphicFramePr>
            <p:cNvPr id="15" name="Chart 14">
              <a:extLst>
                <a:ext uri="{FF2B5EF4-FFF2-40B4-BE49-F238E27FC236}">
                  <a16:creationId xmlns:a16="http://schemas.microsoft.com/office/drawing/2014/main" id="{F6F99AC5-8268-E920-FCA3-BC6D1C3523BD}"/>
                </a:ext>
              </a:extLst>
            </p:cNvPr>
            <p:cNvGraphicFramePr/>
            <p:nvPr/>
          </p:nvGraphicFramePr>
          <p:xfrm>
            <a:off x="1191629" y="1309274"/>
            <a:ext cx="6133196" cy="43778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B12A490-3B54-13A0-602C-BFD4E8354A4D}"/>
                </a:ext>
              </a:extLst>
            </p:cNvPr>
            <p:cNvSpPr txBox="1"/>
            <p:nvPr/>
          </p:nvSpPr>
          <p:spPr>
            <a:xfrm>
              <a:off x="3939175" y="2264147"/>
              <a:ext cx="1843012" cy="471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8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Embrace </a:t>
              </a:r>
            </a:p>
            <a:p>
              <a:pPr algn="ctr">
                <a:lnSpc>
                  <a:spcPts val="158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Automation &amp; AI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B888AB-4239-DB95-BB76-A06B9DF92C20}"/>
                </a:ext>
              </a:extLst>
            </p:cNvPr>
            <p:cNvSpPr txBox="1"/>
            <p:nvPr/>
          </p:nvSpPr>
          <p:spPr>
            <a:xfrm>
              <a:off x="4449674" y="3682504"/>
              <a:ext cx="1677211" cy="471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8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Employer Brand </a:t>
              </a:r>
            </a:p>
            <a:p>
              <a:pPr algn="ctr">
                <a:lnSpc>
                  <a:spcPts val="158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is Everything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896F2F-8F91-5F7A-F431-42DA346189A2}"/>
                </a:ext>
              </a:extLst>
            </p:cNvPr>
            <p:cNvSpPr txBox="1"/>
            <p:nvPr/>
          </p:nvSpPr>
          <p:spPr>
            <a:xfrm>
              <a:off x="3435524" y="4646864"/>
              <a:ext cx="1677211" cy="471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8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Hire for Attitude,</a:t>
              </a:r>
            </a:p>
            <a:p>
              <a:pPr algn="ctr">
                <a:lnSpc>
                  <a:spcPts val="158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Train for Skills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1FB2652-07D9-587F-0848-6493CC4AAD72}"/>
                </a:ext>
              </a:extLst>
            </p:cNvPr>
            <p:cNvSpPr txBox="1"/>
            <p:nvPr/>
          </p:nvSpPr>
          <p:spPr>
            <a:xfrm>
              <a:off x="2147210" y="3738872"/>
              <a:ext cx="1903748" cy="471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80"/>
                </a:lnSpc>
              </a:pPr>
              <a:r>
                <a:rPr lang="en-US" sz="1600" b="1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Invest in Upskilling</a:t>
              </a:r>
            </a:p>
            <a:p>
              <a:pPr algn="ctr">
                <a:lnSpc>
                  <a:spcPts val="1580"/>
                </a:lnSpc>
              </a:pPr>
              <a:r>
                <a:rPr lang="en-US" sz="1600" b="1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Your Workforce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B722BED-A1BD-9FF9-22A2-1C6B52F64CEB}"/>
                </a:ext>
              </a:extLst>
            </p:cNvPr>
            <p:cNvSpPr txBox="1"/>
            <p:nvPr/>
          </p:nvSpPr>
          <p:spPr>
            <a:xfrm>
              <a:off x="2772463" y="2264147"/>
              <a:ext cx="1677211" cy="471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8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Establish Talent</a:t>
              </a:r>
            </a:p>
            <a:p>
              <a:pPr algn="ctr">
                <a:lnSpc>
                  <a:spcPts val="158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Pipelines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3993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433B03-BDB3-29C4-33BD-29970093B9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E0D85A-28AD-D9EF-77E3-54268A6811C7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3E5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BCDC33B1-F3B8-09CA-097B-9B812345A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068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487474-D540-5049-9598-4E7D7E73CAF4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129A51-CACD-79E6-360D-093E6ED890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5937">
            <a:off x="441377" y="2224197"/>
            <a:ext cx="2614352" cy="3383280"/>
          </a:xfrm>
          <a:prstGeom prst="rect">
            <a:avLst/>
          </a:prstGeom>
          <a:solidFill>
            <a:schemeClr val="bg1"/>
          </a:solidFill>
          <a:effectLst>
            <a:outerShdw blurRad="90933" dist="117971" dir="240000" algn="tl" rotWithShape="0">
              <a:prstClr val="black">
                <a:alpha val="44000"/>
              </a:prstClr>
            </a:outerShdw>
          </a:effectLst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72F026C-AD88-77D7-82C0-C180E19CB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20681"/>
            <a:ext cx="7315200" cy="46134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SBAM | 2.28.23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B69BFA-A5CB-5D4B-B9C7-F3D915E8EFB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767" y="6178852"/>
            <a:ext cx="461342" cy="461342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FC2FC5B-DBDC-02C9-0906-5796A671C44C}"/>
              </a:ext>
            </a:extLst>
          </p:cNvPr>
          <p:cNvSpPr txBox="1">
            <a:spLocks/>
          </p:cNvSpPr>
          <p:nvPr/>
        </p:nvSpPr>
        <p:spPr>
          <a:xfrm>
            <a:off x="5929045" y="3656242"/>
            <a:ext cx="9235966" cy="726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dirty="0">
                <a:solidFill>
                  <a:srgbClr val="FFFFFF"/>
                </a:solidFill>
              </a:rPr>
              <a:t>Policy Solutions…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400" dirty="0">
                <a:solidFill>
                  <a:srgbClr val="FFFFFF"/>
                </a:solidFill>
              </a:rPr>
              <a:t>Now. Next. Later.</a:t>
            </a:r>
          </a:p>
        </p:txBody>
      </p:sp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411E948C-F2B4-BAD8-D58E-AEFA719B7F5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359" y="3666147"/>
            <a:ext cx="2376641" cy="2376641"/>
          </a:xfrm>
          <a:prstGeom prst="rect">
            <a:avLst/>
          </a:prstGeom>
          <a:solidFill>
            <a:srgbClr val="355F87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78E436-2990-1B25-431D-8AE4960D31D6}"/>
              </a:ext>
            </a:extLst>
          </p:cNvPr>
          <p:cNvSpPr txBox="1"/>
          <p:nvPr/>
        </p:nvSpPr>
        <p:spPr>
          <a:xfrm>
            <a:off x="2576359" y="6054482"/>
            <a:ext cx="237664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55F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 ME</a:t>
            </a:r>
          </a:p>
        </p:txBody>
      </p:sp>
    </p:spTree>
    <p:extLst>
      <p:ext uri="{BB962C8B-B14F-4D97-AF65-F5344CB8AC3E}">
        <p14:creationId xmlns:p14="http://schemas.microsoft.com/office/powerpoint/2010/main" val="888908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F1AA7-B5DA-6D7C-EDEB-D07551DBF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SBAM | 2.28.23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9A7B4-5104-855B-7EA8-2C6F3CB5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487474-D540-5049-9598-4E7D7E73CAF4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45F474-645B-B1AA-0A97-C88073FC2C87}"/>
              </a:ext>
            </a:extLst>
          </p:cNvPr>
          <p:cNvGrpSpPr/>
          <p:nvPr/>
        </p:nvGrpSpPr>
        <p:grpSpPr>
          <a:xfrm>
            <a:off x="3711458" y="1798840"/>
            <a:ext cx="4769084" cy="4404733"/>
            <a:chOff x="7337448" y="1226633"/>
            <a:chExt cx="4769084" cy="440473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5D134DC-0F7A-420F-F9B5-BA407D027DEF}"/>
                </a:ext>
              </a:extLst>
            </p:cNvPr>
            <p:cNvSpPr/>
            <p:nvPr/>
          </p:nvSpPr>
          <p:spPr>
            <a:xfrm>
              <a:off x="7337448" y="1226633"/>
              <a:ext cx="4769084" cy="4404733"/>
            </a:xfrm>
            <a:prstGeom prst="rect">
              <a:avLst/>
            </a:prstGeom>
            <a:solidFill>
              <a:srgbClr val="D45D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ABB0FAD-B839-1961-0F62-45CC9B16B784}"/>
                </a:ext>
              </a:extLst>
            </p:cNvPr>
            <p:cNvSpPr txBox="1"/>
            <p:nvPr/>
          </p:nvSpPr>
          <p:spPr>
            <a:xfrm>
              <a:off x="8440414" y="1434013"/>
              <a:ext cx="23469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3E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Michigan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CA78756-AA38-C4EF-1765-F5265D98A1E7}"/>
                </a:ext>
              </a:extLst>
            </p:cNvPr>
            <p:cNvSpPr txBox="1"/>
            <p:nvPr/>
          </p:nvSpPr>
          <p:spPr>
            <a:xfrm>
              <a:off x="7848594" y="3499251"/>
              <a:ext cx="3530600" cy="5778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+$941M </a:t>
              </a: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tax revenues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40CA2BF-8798-D734-31CD-FE5EB423EDA2}"/>
                </a:ext>
              </a:extLst>
            </p:cNvPr>
            <p:cNvSpPr txBox="1"/>
            <p:nvPr/>
          </p:nvSpPr>
          <p:spPr>
            <a:xfrm>
              <a:off x="7836804" y="1743482"/>
              <a:ext cx="4196452" cy="7163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+720,000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participants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760FFAF-F15D-7CB4-A9F8-7A3DE9B72976}"/>
                </a:ext>
              </a:extLst>
            </p:cNvPr>
            <p:cNvSpPr txBox="1"/>
            <p:nvPr/>
          </p:nvSpPr>
          <p:spPr>
            <a:xfrm>
              <a:off x="7836804" y="4770225"/>
              <a:ext cx="35306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2x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job openings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7DD082C-3130-63B7-E0B1-79630432D54C}"/>
                </a:ext>
              </a:extLst>
            </p:cNvPr>
            <p:cNvSpPr txBox="1"/>
            <p:nvPr/>
          </p:nvSpPr>
          <p:spPr>
            <a:xfrm>
              <a:off x="7848594" y="3953390"/>
              <a:ext cx="3530600" cy="7163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14% </a:t>
              </a: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fewer in poverty</a:t>
              </a:r>
              <a:endPara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7FC6275-9CED-838F-5994-461713B9EABA}"/>
                </a:ext>
              </a:extLst>
            </p:cNvPr>
            <p:cNvSpPr txBox="1"/>
            <p:nvPr/>
          </p:nvSpPr>
          <p:spPr>
            <a:xfrm>
              <a:off x="7836804" y="2561181"/>
              <a:ext cx="3926840" cy="8925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+$22.1B </a:t>
              </a: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economic activity</a:t>
              </a:r>
            </a:p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(earning median income of $30,723)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84A83C-3E8E-89D6-82E9-132DD5F0D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327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Restoring Labor Force Participation: What’s Possible</a:t>
            </a:r>
          </a:p>
        </p:txBody>
      </p:sp>
    </p:spTree>
    <p:extLst>
      <p:ext uri="{BB962C8B-B14F-4D97-AF65-F5344CB8AC3E}">
        <p14:creationId xmlns:p14="http://schemas.microsoft.com/office/powerpoint/2010/main" val="37101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449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9CA308C-DD72-338F-4D5D-24AD884DB6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0545077-87FB-8485-50C3-9DE9216AFC4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E51">
              <a:alpha val="776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D88EB-9196-D84D-8D33-7D3388EA3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564" y="6364874"/>
            <a:ext cx="448056" cy="365125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D487474-D540-5049-9598-4E7D7E73CAF4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E4B7E11-1EFD-F21E-86FB-FF25B44D8D27}"/>
              </a:ext>
            </a:extLst>
          </p:cNvPr>
          <p:cNvSpPr txBox="1">
            <a:spLocks/>
          </p:cNvSpPr>
          <p:nvPr/>
        </p:nvSpPr>
        <p:spPr>
          <a:xfrm>
            <a:off x="1055215" y="972449"/>
            <a:ext cx="443753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3E5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Our Impact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29E192-235B-BF46-662A-4D5457B367BA}"/>
              </a:ext>
            </a:extLst>
          </p:cNvPr>
          <p:cNvSpPr txBox="1"/>
          <p:nvPr/>
        </p:nvSpPr>
        <p:spPr>
          <a:xfrm>
            <a:off x="6185647" y="1221921"/>
            <a:ext cx="54039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Investment in Quality PreK</a:t>
            </a:r>
          </a:p>
          <a:p>
            <a:r>
              <a:rPr lang="en-US" sz="4000" b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Childcare</a:t>
            </a:r>
          </a:p>
          <a:p>
            <a:r>
              <a:rPr lang="en-US" sz="24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Early Literacy and Numeracy</a:t>
            </a:r>
          </a:p>
          <a:p>
            <a:r>
              <a:rPr lang="en-US" sz="3200" b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K-12 Career Readiness </a:t>
            </a:r>
            <a:endParaRPr lang="en-U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D64D79-9410-DE98-B668-8B576C0D4126}"/>
              </a:ext>
            </a:extLst>
          </p:cNvPr>
          <p:cNvSpPr txBox="1"/>
          <p:nvPr/>
        </p:nvSpPr>
        <p:spPr>
          <a:xfrm>
            <a:off x="6167719" y="3576064"/>
            <a:ext cx="69297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               Postsecondary Credentials </a:t>
            </a:r>
          </a:p>
          <a:p>
            <a:r>
              <a:rPr lang="en-US" sz="2800" b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b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State ID for Returning Citizens</a:t>
            </a:r>
          </a:p>
          <a:p>
            <a:r>
              <a:rPr lang="en-US" sz="3600" b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C24035-A452-C801-9119-8586ECA3729B}"/>
              </a:ext>
            </a:extLst>
          </p:cNvPr>
          <p:cNvSpPr txBox="1"/>
          <p:nvPr/>
        </p:nvSpPr>
        <p:spPr>
          <a:xfrm>
            <a:off x="5593228" y="3079472"/>
            <a:ext cx="485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Quality Data and Research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C7E9998F-CDA6-2EF6-8769-421865EFE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20681"/>
            <a:ext cx="2174631" cy="46134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SBAM | 2.28.23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00256E-B14E-7803-20C4-43BBD810D5C6}"/>
              </a:ext>
            </a:extLst>
          </p:cNvPr>
          <p:cNvSpPr txBox="1"/>
          <p:nvPr/>
        </p:nvSpPr>
        <p:spPr>
          <a:xfrm>
            <a:off x="7586242" y="4389797"/>
            <a:ext cx="400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D&amp;I Commitment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C2C088-C9C5-38B8-83E9-1A6A79B3E356}"/>
              </a:ext>
            </a:extLst>
          </p:cNvPr>
          <p:cNvSpPr txBox="1"/>
          <p:nvPr/>
        </p:nvSpPr>
        <p:spPr>
          <a:xfrm>
            <a:off x="6133961" y="5021445"/>
            <a:ext cx="3774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Labor Market Reports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4C649B-E30E-7343-96EC-D0716EFE28C3}"/>
              </a:ext>
            </a:extLst>
          </p:cNvPr>
          <p:cNvSpPr txBox="1"/>
          <p:nvPr/>
        </p:nvSpPr>
        <p:spPr>
          <a:xfrm>
            <a:off x="6958013" y="5362328"/>
            <a:ext cx="485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Entrepreneurship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BAD66B8-9D85-2853-6C69-460A3ECB52D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767" y="6178852"/>
            <a:ext cx="461342" cy="461342"/>
          </a:xfrm>
          <a:prstGeom prst="rect">
            <a:avLst/>
          </a:prstGeom>
        </p:spPr>
      </p:pic>
      <p:sp>
        <p:nvSpPr>
          <p:cNvPr id="25" name="Round Same Side Corner Rectangle 24">
            <a:extLst>
              <a:ext uri="{FF2B5EF4-FFF2-40B4-BE49-F238E27FC236}">
                <a16:creationId xmlns:a16="http://schemas.microsoft.com/office/drawing/2014/main" id="{B3775A58-4356-0119-E64F-0CAE870CFDA5}"/>
              </a:ext>
            </a:extLst>
          </p:cNvPr>
          <p:cNvSpPr/>
          <p:nvPr/>
        </p:nvSpPr>
        <p:spPr>
          <a:xfrm rot="5400000">
            <a:off x="887503" y="3213848"/>
            <a:ext cx="1667439" cy="3442448"/>
          </a:xfrm>
          <a:prstGeom prst="round2SameRect">
            <a:avLst/>
          </a:prstGeom>
          <a:solidFill>
            <a:srgbClr val="D45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D751FF-B0C8-E49D-48DA-11A7AD1E8C60}"/>
              </a:ext>
            </a:extLst>
          </p:cNvPr>
          <p:cNvSpPr txBox="1"/>
          <p:nvPr/>
        </p:nvSpPr>
        <p:spPr>
          <a:xfrm>
            <a:off x="378380" y="4209665"/>
            <a:ext cx="289560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Coming Soon: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Michigan Center for Adult College Success</a:t>
            </a:r>
          </a:p>
        </p:txBody>
      </p:sp>
    </p:spTree>
    <p:extLst>
      <p:ext uri="{BB962C8B-B14F-4D97-AF65-F5344CB8AC3E}">
        <p14:creationId xmlns:p14="http://schemas.microsoft.com/office/powerpoint/2010/main" val="539579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599C06B-E0BB-FE96-B304-8777C63F7523}"/>
              </a:ext>
            </a:extLst>
          </p:cNvPr>
          <p:cNvSpPr/>
          <p:nvPr/>
        </p:nvSpPr>
        <p:spPr>
          <a:xfrm>
            <a:off x="0" y="1560867"/>
            <a:ext cx="12192000" cy="2222638"/>
          </a:xfrm>
          <a:prstGeom prst="rect">
            <a:avLst/>
          </a:prstGeom>
          <a:solidFill>
            <a:srgbClr val="D45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7BED1-61F3-5F5C-7F17-30C513876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530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What is the Labor Force Participation Rate?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10C736-6A27-6A03-BA0C-223A2EB1F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SBAM | 2.28.23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D39BD-4A59-6429-E304-0532E669A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487474-D540-5049-9598-4E7D7E73CAF4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B9A8A4-50F3-61BB-B383-A9AE66EFF3C8}"/>
              </a:ext>
            </a:extLst>
          </p:cNvPr>
          <p:cNvSpPr txBox="1"/>
          <p:nvPr/>
        </p:nvSpPr>
        <p:spPr>
          <a:xfrm>
            <a:off x="6486586" y="1997942"/>
            <a:ext cx="447469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LFPR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BFC5ED-205A-F0E1-EFA3-764F22919F2E}"/>
              </a:ext>
            </a:extLst>
          </p:cNvPr>
          <p:cNvSpPr txBox="1"/>
          <p:nvPr/>
        </p:nvSpPr>
        <p:spPr>
          <a:xfrm>
            <a:off x="6417761" y="1968362"/>
            <a:ext cx="968535" cy="1199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66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6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2DE6961-347C-89E7-C2D6-048B0558443E}"/>
              </a:ext>
            </a:extLst>
          </p:cNvPr>
          <p:cNvGrpSpPr/>
          <p:nvPr/>
        </p:nvGrpSpPr>
        <p:grpSpPr>
          <a:xfrm>
            <a:off x="1404752" y="1858605"/>
            <a:ext cx="4956189" cy="1627162"/>
            <a:chOff x="3970867" y="1830106"/>
            <a:chExt cx="3143955" cy="103218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2825411-9490-A272-8F32-635CB1D45032}"/>
                </a:ext>
              </a:extLst>
            </p:cNvPr>
            <p:cNvSpPr txBox="1"/>
            <p:nvPr/>
          </p:nvSpPr>
          <p:spPr>
            <a:xfrm>
              <a:off x="3970867" y="1830106"/>
              <a:ext cx="3143955" cy="3138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r>
                <a:rPr lang="en-US" sz="2400" b="1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Employed + Unemployed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2F872C8-DF8A-DE28-3E69-3215BDC521E3}"/>
                </a:ext>
              </a:extLst>
            </p:cNvPr>
            <p:cNvCxnSpPr>
              <a:cxnSpLocks/>
            </p:cNvCxnSpPr>
            <p:nvPr/>
          </p:nvCxnSpPr>
          <p:spPr>
            <a:xfrm>
              <a:off x="4148666" y="2280058"/>
              <a:ext cx="2788356" cy="0"/>
            </a:xfrm>
            <a:prstGeom prst="line">
              <a:avLst/>
            </a:prstGeom>
            <a:ln w="2222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F88007B-1FCF-FD09-325A-B69A3BBDC976}"/>
                </a:ext>
              </a:extLst>
            </p:cNvPr>
            <p:cNvSpPr txBox="1"/>
            <p:nvPr/>
          </p:nvSpPr>
          <p:spPr>
            <a:xfrm>
              <a:off x="4148665" y="2346135"/>
              <a:ext cx="2788357" cy="5161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r>
                <a:rPr lang="en-US" sz="2400" b="1" i="0" dirty="0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Population (16+)</a:t>
              </a:r>
            </a:p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(Civilian, noninstitutional)</a:t>
              </a:r>
              <a:endPara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D7271E6-69C1-7B02-537C-42AF4BFE0467}"/>
              </a:ext>
            </a:extLst>
          </p:cNvPr>
          <p:cNvGrpSpPr/>
          <p:nvPr/>
        </p:nvGrpSpPr>
        <p:grpSpPr>
          <a:xfrm>
            <a:off x="3676355" y="4025795"/>
            <a:ext cx="1946031" cy="1922584"/>
            <a:chOff x="3676355" y="4025795"/>
            <a:chExt cx="1946031" cy="19225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5762FF0-0BD1-221D-D026-9FF7E89E7935}"/>
                </a:ext>
              </a:extLst>
            </p:cNvPr>
            <p:cNvSpPr/>
            <p:nvPr/>
          </p:nvSpPr>
          <p:spPr>
            <a:xfrm>
              <a:off x="3676355" y="4025795"/>
              <a:ext cx="1922584" cy="1922584"/>
            </a:xfrm>
            <a:prstGeom prst="ellipse">
              <a:avLst/>
            </a:prstGeom>
            <a:solidFill>
              <a:srgbClr val="003E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77B65D3-F813-8489-7D53-587BF854A6CA}"/>
                </a:ext>
              </a:extLst>
            </p:cNvPr>
            <p:cNvSpPr txBox="1"/>
            <p:nvPr/>
          </p:nvSpPr>
          <p:spPr>
            <a:xfrm>
              <a:off x="3676355" y="4432806"/>
              <a:ext cx="1946031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3.8%</a:t>
              </a:r>
              <a:r>
                <a:rPr lang="en-US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Unemployment Rate 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(Dec. 2022)</a:t>
              </a:r>
            </a:p>
            <a:p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3FE37F-3566-52FC-0205-27349DA7D328}"/>
              </a:ext>
            </a:extLst>
          </p:cNvPr>
          <p:cNvGrpSpPr/>
          <p:nvPr/>
        </p:nvGrpSpPr>
        <p:grpSpPr>
          <a:xfrm>
            <a:off x="5800148" y="4025795"/>
            <a:ext cx="3056702" cy="2275507"/>
            <a:chOff x="5800148" y="4025795"/>
            <a:chExt cx="3056702" cy="227550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0EED310-4798-4C99-AFBD-9AD0C05ADCBC}"/>
                </a:ext>
              </a:extLst>
            </p:cNvPr>
            <p:cNvSpPr txBox="1"/>
            <p:nvPr/>
          </p:nvSpPr>
          <p:spPr>
            <a:xfrm>
              <a:off x="5800148" y="6055081"/>
              <a:ext cx="305670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solidFill>
                    <a:srgbClr val="003E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*Counting those who dropped out of labor force.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177973E-E55A-A209-3983-A4688C8FB6E1}"/>
                </a:ext>
              </a:extLst>
            </p:cNvPr>
            <p:cNvGrpSpPr/>
            <p:nvPr/>
          </p:nvGrpSpPr>
          <p:grpSpPr>
            <a:xfrm>
              <a:off x="6230816" y="4025795"/>
              <a:ext cx="1946031" cy="1922584"/>
              <a:chOff x="6230816" y="4025795"/>
              <a:chExt cx="1946031" cy="1922584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8087706-3668-A6CC-7E8D-CB352BE71801}"/>
                  </a:ext>
                </a:extLst>
              </p:cNvPr>
              <p:cNvSpPr/>
              <p:nvPr/>
            </p:nvSpPr>
            <p:spPr>
              <a:xfrm>
                <a:off x="6230816" y="4025795"/>
                <a:ext cx="1922584" cy="1922584"/>
              </a:xfrm>
              <a:prstGeom prst="ellipse">
                <a:avLst/>
              </a:prstGeom>
              <a:solidFill>
                <a:srgbClr val="003E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393639-54DB-03B1-16CB-4DC4DDD64B3A}"/>
                  </a:ext>
                </a:extLst>
              </p:cNvPr>
              <p:cNvSpPr txBox="1"/>
              <p:nvPr/>
            </p:nvSpPr>
            <p:spPr>
              <a:xfrm>
                <a:off x="6230816" y="4255608"/>
                <a:ext cx="1946031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5.5%</a:t>
                </a:r>
                <a:r>
                  <a:rPr lang="en-US" sz="1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br>
                  <a:rPr lang="en-US" sz="1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TRUE </a:t>
                </a:r>
                <a:r>
                  <a:rPr lang="en-US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Unemployment Rate* </a:t>
                </a: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(Dec. 2022)</a:t>
                </a:r>
              </a:p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7245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10C736-6A27-6A03-BA0C-223A2EB1F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SBAM | 2.28.23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D39BD-4A59-6429-E304-0532E669A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487474-D540-5049-9598-4E7D7E73CAF4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64CBD29D-231E-2DF6-5109-6C0403221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This is Critical for Michigan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4F338CB-867D-5465-69FD-32594493073D}"/>
              </a:ext>
            </a:extLst>
          </p:cNvPr>
          <p:cNvSpPr/>
          <p:nvPr/>
        </p:nvSpPr>
        <p:spPr>
          <a:xfrm>
            <a:off x="0" y="1943399"/>
            <a:ext cx="12191999" cy="2340051"/>
          </a:xfrm>
          <a:prstGeom prst="rect">
            <a:avLst/>
          </a:prstGeom>
          <a:solidFill>
            <a:srgbClr val="003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Content Placeholder 5">
            <a:extLst>
              <a:ext uri="{FF2B5EF4-FFF2-40B4-BE49-F238E27FC236}">
                <a16:creationId xmlns:a16="http://schemas.microsoft.com/office/drawing/2014/main" id="{705B3E57-BAC3-272A-D30F-BEA686CB9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043" y="4430453"/>
            <a:ext cx="2410984" cy="9111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rgbClr val="003E51"/>
                </a:solidFill>
                <a:effectLst/>
              </a:rPr>
              <a:t>Workforce is aging </a:t>
            </a:r>
            <a:br>
              <a:rPr lang="en-US" sz="2000" dirty="0">
                <a:solidFill>
                  <a:srgbClr val="003E51"/>
                </a:solidFill>
                <a:effectLst/>
              </a:rPr>
            </a:br>
            <a:r>
              <a:rPr lang="en-US" sz="2000" dirty="0">
                <a:solidFill>
                  <a:srgbClr val="003E51"/>
                </a:solidFill>
                <a:effectLst/>
              </a:rPr>
              <a:t>and retiring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B0D802-7556-6B5E-9940-28802B37D1DF}"/>
              </a:ext>
            </a:extLst>
          </p:cNvPr>
          <p:cNvGrpSpPr/>
          <p:nvPr/>
        </p:nvGrpSpPr>
        <p:grpSpPr>
          <a:xfrm>
            <a:off x="8882432" y="1944467"/>
            <a:ext cx="2792896" cy="3491483"/>
            <a:chOff x="8882432" y="1944467"/>
            <a:chExt cx="2792896" cy="3491483"/>
          </a:xfrm>
        </p:grpSpPr>
        <p:sp>
          <p:nvSpPr>
            <p:cNvPr id="34" name="Content Placeholder 5">
              <a:extLst>
                <a:ext uri="{FF2B5EF4-FFF2-40B4-BE49-F238E27FC236}">
                  <a16:creationId xmlns:a16="http://schemas.microsoft.com/office/drawing/2014/main" id="{C1556282-3384-1E68-3049-A0BD25A8E9F8}"/>
                </a:ext>
              </a:extLst>
            </p:cNvPr>
            <p:cNvSpPr txBox="1">
              <a:spLocks/>
            </p:cNvSpPr>
            <p:nvPr/>
          </p:nvSpPr>
          <p:spPr>
            <a:xfrm>
              <a:off x="8882432" y="4430453"/>
              <a:ext cx="2792896" cy="100549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000" dirty="0">
                  <a:solidFill>
                    <a:srgbClr val="003E51"/>
                  </a:solidFill>
                </a:rPr>
                <a:t>Automation, AI, </a:t>
              </a:r>
              <a:br>
                <a:rPr lang="en-US" sz="2000" dirty="0">
                  <a:solidFill>
                    <a:srgbClr val="003E51"/>
                  </a:solidFill>
                </a:rPr>
              </a:br>
              <a:r>
                <a:rPr lang="en-US" sz="2000" dirty="0">
                  <a:solidFill>
                    <a:srgbClr val="003E51"/>
                  </a:solidFill>
                </a:rPr>
                <a:t>remote work </a:t>
              </a:r>
              <a:br>
                <a:rPr lang="en-US" sz="2000" dirty="0">
                  <a:solidFill>
                    <a:srgbClr val="003E51"/>
                  </a:solidFill>
                </a:rPr>
              </a:br>
              <a:r>
                <a:rPr lang="en-US" sz="2000" dirty="0">
                  <a:solidFill>
                    <a:srgbClr val="003E51"/>
                  </a:solidFill>
                </a:rPr>
                <a:t>demand new skills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5120B66-A21C-E7CC-0B29-1100D97E20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/>
          </p:blipFill>
          <p:spPr>
            <a:xfrm>
              <a:off x="8960981" y="1944467"/>
              <a:ext cx="2520266" cy="2340051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7D325B5B-1FE6-94FB-B091-4F88DA40CD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043" y="1944468"/>
            <a:ext cx="2410984" cy="23400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8DC52E7-8D27-7053-BACC-7EC477F578B0}"/>
              </a:ext>
            </a:extLst>
          </p:cNvPr>
          <p:cNvGrpSpPr/>
          <p:nvPr/>
        </p:nvGrpSpPr>
        <p:grpSpPr>
          <a:xfrm>
            <a:off x="3392468" y="1944468"/>
            <a:ext cx="2410984" cy="3397161"/>
            <a:chOff x="3392468" y="1944468"/>
            <a:chExt cx="2410984" cy="3397161"/>
          </a:xfrm>
        </p:grpSpPr>
        <p:sp>
          <p:nvSpPr>
            <p:cNvPr id="30" name="Content Placeholder 5">
              <a:extLst>
                <a:ext uri="{FF2B5EF4-FFF2-40B4-BE49-F238E27FC236}">
                  <a16:creationId xmlns:a16="http://schemas.microsoft.com/office/drawing/2014/main" id="{5BCC01CC-CFCF-9372-23CB-94BCB0E77C54}"/>
                </a:ext>
              </a:extLst>
            </p:cNvPr>
            <p:cNvSpPr txBox="1">
              <a:spLocks/>
            </p:cNvSpPr>
            <p:nvPr/>
          </p:nvSpPr>
          <p:spPr>
            <a:xfrm>
              <a:off x="3392468" y="4430453"/>
              <a:ext cx="2410984" cy="91117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000" dirty="0">
                  <a:solidFill>
                    <a:srgbClr val="003E51"/>
                  </a:solidFill>
                </a:rPr>
                <a:t>Births not </a:t>
              </a:r>
              <a:br>
                <a:rPr lang="en-US" sz="2000" dirty="0">
                  <a:solidFill>
                    <a:srgbClr val="003E51"/>
                  </a:solidFill>
                </a:rPr>
              </a:br>
              <a:r>
                <a:rPr lang="en-US" sz="2000" dirty="0">
                  <a:solidFill>
                    <a:srgbClr val="003E51"/>
                  </a:solidFill>
                </a:rPr>
                <a:t>keeping pace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8F5136C-6E0D-2252-2F1B-5551B5AF05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rcRect/>
            <a:stretch/>
          </p:blipFill>
          <p:spPr>
            <a:xfrm>
              <a:off x="3392468" y="1944468"/>
              <a:ext cx="2410984" cy="234005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26E8416-BA13-1030-4BE4-A11CA066223A}"/>
              </a:ext>
            </a:extLst>
          </p:cNvPr>
          <p:cNvGrpSpPr/>
          <p:nvPr/>
        </p:nvGrpSpPr>
        <p:grpSpPr>
          <a:xfrm>
            <a:off x="6033297" y="1937417"/>
            <a:ext cx="2792896" cy="3404212"/>
            <a:chOff x="6033297" y="1937417"/>
            <a:chExt cx="2792896" cy="3404212"/>
          </a:xfrm>
        </p:grpSpPr>
        <p:sp>
          <p:nvSpPr>
            <p:cNvPr id="33" name="Content Placeholder 5">
              <a:extLst>
                <a:ext uri="{FF2B5EF4-FFF2-40B4-BE49-F238E27FC236}">
                  <a16:creationId xmlns:a16="http://schemas.microsoft.com/office/drawing/2014/main" id="{FFB4364D-4AB6-7013-B15E-930C2C7AABE5}"/>
                </a:ext>
              </a:extLst>
            </p:cNvPr>
            <p:cNvSpPr txBox="1">
              <a:spLocks/>
            </p:cNvSpPr>
            <p:nvPr/>
          </p:nvSpPr>
          <p:spPr>
            <a:xfrm>
              <a:off x="6033297" y="4430453"/>
              <a:ext cx="2792896" cy="91117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000" dirty="0">
                  <a:solidFill>
                    <a:srgbClr val="003E51"/>
                  </a:solidFill>
                </a:rPr>
                <a:t>Negative net </a:t>
              </a:r>
              <a:br>
                <a:rPr lang="en-US" sz="2000" dirty="0">
                  <a:solidFill>
                    <a:srgbClr val="003E51"/>
                  </a:solidFill>
                </a:rPr>
              </a:br>
              <a:r>
                <a:rPr lang="en-US" sz="2000" dirty="0">
                  <a:solidFill>
                    <a:srgbClr val="003E51"/>
                  </a:solidFill>
                </a:rPr>
                <a:t>migration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1BCB7E9-7B60-930A-F220-11E533D929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rcRect/>
            <a:stretch/>
          </p:blipFill>
          <p:spPr>
            <a:xfrm>
              <a:off x="6114892" y="1937417"/>
              <a:ext cx="2520266" cy="23400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806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94F33-B6AB-64BC-FE1F-22B9AFDC5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4875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Jobseekers per Opening at Historic 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F1AA7-B5DA-6D7C-EDEB-D07551DBF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SBAM | 2.28.23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9A7B4-5104-855B-7EA8-2C6F3CB5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487474-D540-5049-9598-4E7D7E73CAF4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0EB2DA-1D41-1A00-22FE-33105F52DE30}"/>
              </a:ext>
            </a:extLst>
          </p:cNvPr>
          <p:cNvSpPr txBox="1"/>
          <p:nvPr/>
        </p:nvSpPr>
        <p:spPr>
          <a:xfrm>
            <a:off x="1910080" y="1245137"/>
            <a:ext cx="8371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Jobseekers per Job Opening, Michigan (2000-2022)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5A8DA7-4E4E-CE91-4D33-AACB910EF29C}"/>
              </a:ext>
            </a:extLst>
          </p:cNvPr>
          <p:cNvSpPr txBox="1"/>
          <p:nvPr/>
        </p:nvSpPr>
        <p:spPr>
          <a:xfrm>
            <a:off x="3489960" y="6316635"/>
            <a:ext cx="52933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Job Openings and Labor Turnover Survey (JOLTS)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7EEFC9A-C4FA-5993-D825-60C0652C1824}"/>
              </a:ext>
            </a:extLst>
          </p:cNvPr>
          <p:cNvGrpSpPr/>
          <p:nvPr/>
        </p:nvGrpSpPr>
        <p:grpSpPr>
          <a:xfrm>
            <a:off x="654957" y="1625106"/>
            <a:ext cx="10595982" cy="4560895"/>
            <a:chOff x="0" y="0"/>
            <a:chExt cx="10591282" cy="447759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AD443CD-FA9C-72DF-B6E2-34D6E7E8363B}"/>
                </a:ext>
              </a:extLst>
            </p:cNvPr>
            <p:cNvGrpSpPr/>
            <p:nvPr/>
          </p:nvGrpSpPr>
          <p:grpSpPr>
            <a:xfrm>
              <a:off x="0" y="0"/>
              <a:ext cx="10224796" cy="4477592"/>
              <a:chOff x="0" y="0"/>
              <a:chExt cx="10224796" cy="4477592"/>
            </a:xfrm>
          </p:grpSpPr>
          <p:graphicFrame>
            <p:nvGraphicFramePr>
              <p:cNvPr id="14" name="Chart 13">
                <a:extLst>
                  <a:ext uri="{FF2B5EF4-FFF2-40B4-BE49-F238E27FC236}">
                    <a16:creationId xmlns:a16="http://schemas.microsoft.com/office/drawing/2014/main" id="{FC8D2B3E-6B2B-4C41-C33D-D5286480E5A6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289072306"/>
                  </p:ext>
                </p:extLst>
              </p:nvPr>
            </p:nvGraphicFramePr>
            <p:xfrm>
              <a:off x="0" y="0"/>
              <a:ext cx="10224796" cy="447759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5" name="TextBox 10">
                <a:extLst>
                  <a:ext uri="{FF2B5EF4-FFF2-40B4-BE49-F238E27FC236}">
                    <a16:creationId xmlns:a16="http://schemas.microsoft.com/office/drawing/2014/main" id="{F135401D-3A6B-8526-B88E-E27E3A9B3027}"/>
                  </a:ext>
                </a:extLst>
              </p:cNvPr>
              <p:cNvSpPr txBox="1"/>
              <p:nvPr/>
            </p:nvSpPr>
            <p:spPr>
              <a:xfrm>
                <a:off x="777140" y="1951702"/>
                <a:ext cx="2913846" cy="492443"/>
              </a:xfrm>
              <a:prstGeom prst="rect">
                <a:avLst/>
              </a:prstGeom>
              <a:solidFill>
                <a:srgbClr val="D45D00"/>
              </a:solidFill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November 2001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30</a:t>
                </a:r>
                <a:r>
                  <a:rPr kumimoji="0" lang="en-US" sz="1300" b="0" i="0" u="none" strike="noStrike" kern="1200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jobseekers for every </a:t>
                </a:r>
                <a:r>
                  <a:rPr kumimoji="0" lang="en-US" sz="1300" b="1" i="0" u="none" strike="noStrike" kern="1200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kumimoji="0" lang="en-US" sz="1300" b="0" i="0" u="none" strike="noStrike" kern="1200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openings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5F3D31D-1D4D-CFE6-81AD-45883057FE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2854" y="2433031"/>
                <a:ext cx="144874" cy="579117"/>
              </a:xfrm>
              <a:prstGeom prst="line">
                <a:avLst/>
              </a:prstGeom>
              <a:noFill/>
              <a:ln w="6350" cap="flat" cmpd="sng" algn="ctr">
                <a:solidFill>
                  <a:srgbClr val="D45D00"/>
                </a:solidFill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17">
              <a:extLst>
                <a:ext uri="{FF2B5EF4-FFF2-40B4-BE49-F238E27FC236}">
                  <a16:creationId xmlns:a16="http://schemas.microsoft.com/office/drawing/2014/main" id="{3D1A4C0B-F35E-087D-894A-D2011F70DFBD}"/>
                </a:ext>
              </a:extLst>
            </p:cNvPr>
            <p:cNvSpPr txBox="1"/>
            <p:nvPr/>
          </p:nvSpPr>
          <p:spPr>
            <a:xfrm>
              <a:off x="7768512" y="2307556"/>
              <a:ext cx="2822770" cy="492443"/>
            </a:xfrm>
            <a:prstGeom prst="rect">
              <a:avLst/>
            </a:prstGeom>
            <a:solidFill>
              <a:srgbClr val="D45D00"/>
            </a:solidFill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November 2022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3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kumimoji="0" lang="en-US" sz="1300" b="0" i="0" u="none" strike="noStrike" kern="120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jobseekers for every </a:t>
              </a:r>
              <a:r>
                <a:rPr kumimoji="0" lang="en-US" sz="1300" b="1" i="0" u="none" strike="noStrike" kern="120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r>
                <a:rPr kumimoji="0" lang="en-US" sz="1300" b="0" i="0" u="none" strike="noStrike" kern="120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openings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1838370-9F35-C6CA-A45C-273FF395EF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35352" y="2799624"/>
              <a:ext cx="205273" cy="791128"/>
            </a:xfrm>
            <a:prstGeom prst="line">
              <a:avLst/>
            </a:prstGeom>
            <a:noFill/>
            <a:ln w="6350" cap="flat" cmpd="sng" algn="ctr">
              <a:solidFill>
                <a:srgbClr val="D45D00"/>
              </a:solidFill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80114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94F33-B6AB-64BC-FE1F-22B9AFDC5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2288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Decades of Decline: State’s Labor Force Participation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F1AA7-B5DA-6D7C-EDEB-D07551DBF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SBAM | 2.28.23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9A7B4-5104-855B-7EA8-2C6F3CB5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487474-D540-5049-9598-4E7D7E73CAF4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10B704-AD2B-5BE4-4DC9-FAEB980A1878}"/>
              </a:ext>
            </a:extLst>
          </p:cNvPr>
          <p:cNvSpPr txBox="1"/>
          <p:nvPr/>
        </p:nvSpPr>
        <p:spPr>
          <a:xfrm>
            <a:off x="1910080" y="1291599"/>
            <a:ext cx="8371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Labor Force Participation Rate (16+), Michigan (1976-2022)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1A0C54-F5C1-B234-EC82-6B31432AC798}"/>
              </a:ext>
            </a:extLst>
          </p:cNvPr>
          <p:cNvSpPr txBox="1"/>
          <p:nvPr/>
        </p:nvSpPr>
        <p:spPr>
          <a:xfrm>
            <a:off x="3489960" y="6316635"/>
            <a:ext cx="529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Local Area Unemployment Statistics (LAUS)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1F909B-AA8A-422E-E1D3-AC7C53F1131A}"/>
              </a:ext>
            </a:extLst>
          </p:cNvPr>
          <p:cNvSpPr txBox="1"/>
          <p:nvPr/>
        </p:nvSpPr>
        <p:spPr>
          <a:xfrm>
            <a:off x="2127173" y="3192099"/>
            <a:ext cx="1083387" cy="292388"/>
          </a:xfrm>
          <a:prstGeom prst="rect">
            <a:avLst/>
          </a:prstGeom>
          <a:solidFill>
            <a:srgbClr val="003E51">
              <a:alpha val="85098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Michigan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15231EA-B8E2-34CD-C0E6-0D375E9631CA}"/>
              </a:ext>
            </a:extLst>
          </p:cNvPr>
          <p:cNvGrpSpPr/>
          <p:nvPr/>
        </p:nvGrpSpPr>
        <p:grpSpPr>
          <a:xfrm>
            <a:off x="527304" y="1844487"/>
            <a:ext cx="11137392" cy="4379976"/>
            <a:chOff x="0" y="0"/>
            <a:chExt cx="11137392" cy="4379976"/>
          </a:xfrm>
        </p:grpSpPr>
        <p:graphicFrame>
          <p:nvGraphicFramePr>
            <p:cNvPr id="26" name="Chart 25">
              <a:extLst>
                <a:ext uri="{FF2B5EF4-FFF2-40B4-BE49-F238E27FC236}">
                  <a16:creationId xmlns:a16="http://schemas.microsoft.com/office/drawing/2014/main" id="{F3A00872-0411-86F3-C799-944903D149E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7232023"/>
                </p:ext>
              </p:extLst>
            </p:nvPr>
          </p:nvGraphicFramePr>
          <p:xfrm>
            <a:off x="0" y="0"/>
            <a:ext cx="11137392" cy="43799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7" name="TextBox 3">
              <a:extLst>
                <a:ext uri="{FF2B5EF4-FFF2-40B4-BE49-F238E27FC236}">
                  <a16:creationId xmlns:a16="http://schemas.microsoft.com/office/drawing/2014/main" id="{F795AD6C-EFD6-2F34-3714-4742ED56C62A}"/>
                </a:ext>
              </a:extLst>
            </p:cNvPr>
            <p:cNvSpPr txBox="1"/>
            <p:nvPr/>
          </p:nvSpPr>
          <p:spPr>
            <a:xfrm>
              <a:off x="8382503" y="627861"/>
              <a:ext cx="2256548" cy="867967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D45D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-721,000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D45D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participants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D45D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since Jan. 2000</a:t>
              </a:r>
            </a:p>
          </p:txBody>
        </p:sp>
        <p:sp>
          <p:nvSpPr>
            <p:cNvPr id="28" name="TextBox 3">
              <a:extLst>
                <a:ext uri="{FF2B5EF4-FFF2-40B4-BE49-F238E27FC236}">
                  <a16:creationId xmlns:a16="http://schemas.microsoft.com/office/drawing/2014/main" id="{7BEB2EC5-75BD-31A4-8317-24A215023A27}"/>
                </a:ext>
              </a:extLst>
            </p:cNvPr>
            <p:cNvSpPr txBox="1"/>
            <p:nvPr/>
          </p:nvSpPr>
          <p:spPr>
            <a:xfrm>
              <a:off x="8382503" y="2832640"/>
              <a:ext cx="2256548" cy="867967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D45D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-97,200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D45D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participants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D45D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since COVID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8284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B62C85F-CA9E-5A64-24DE-F6333980C5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3238" y="-80021"/>
            <a:ext cx="4000280" cy="695372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5BB694-34E8-48D4-BEF8-DEAE209F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487474-D540-5049-9598-4E7D7E73CAF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4F5015-33AD-8F64-5531-529299345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5886"/>
            <a:ext cx="4233238" cy="69338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DF8766-5C08-6010-D951-EF01156F33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233518" y="-75886"/>
            <a:ext cx="4029816" cy="693388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38F1706-AE80-4A8C-BD7A-34C436C631F8}"/>
              </a:ext>
            </a:extLst>
          </p:cNvPr>
          <p:cNvSpPr/>
          <p:nvPr/>
        </p:nvSpPr>
        <p:spPr>
          <a:xfrm>
            <a:off x="0" y="-80021"/>
            <a:ext cx="12263334" cy="6953729"/>
          </a:xfrm>
          <a:prstGeom prst="rect">
            <a:avLst/>
          </a:prstGeom>
          <a:solidFill>
            <a:srgbClr val="003E51">
              <a:alpha val="7464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44F391-7F04-0800-5DF3-B4FE3C968E67}"/>
              </a:ext>
            </a:extLst>
          </p:cNvPr>
          <p:cNvGrpSpPr/>
          <p:nvPr/>
        </p:nvGrpSpPr>
        <p:grpSpPr>
          <a:xfrm>
            <a:off x="3083667" y="4130416"/>
            <a:ext cx="6095999" cy="2555390"/>
            <a:chOff x="52791" y="3937140"/>
            <a:chExt cx="6095999" cy="255539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6B6A64A-4920-CDBA-28FC-59F2B09AAE75}"/>
                </a:ext>
              </a:extLst>
            </p:cNvPr>
            <p:cNvSpPr txBox="1"/>
            <p:nvPr/>
          </p:nvSpPr>
          <p:spPr>
            <a:xfrm>
              <a:off x="52791" y="4087378"/>
              <a:ext cx="6095999" cy="144655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721,000</a:t>
              </a:r>
              <a:endParaRPr lang="en-US" sz="7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EFA5004-CAA7-753B-1960-9EAFC6F0B714}"/>
                </a:ext>
              </a:extLst>
            </p:cNvPr>
            <p:cNvSpPr txBox="1"/>
            <p:nvPr/>
          </p:nvSpPr>
          <p:spPr>
            <a:xfrm>
              <a:off x="1363437" y="3937140"/>
              <a:ext cx="38851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MICHIGAN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7D50FB-CD00-E462-3417-064844EBE19E}"/>
                </a:ext>
              </a:extLst>
            </p:cNvPr>
            <p:cNvSpPr txBox="1"/>
            <p:nvPr/>
          </p:nvSpPr>
          <p:spPr>
            <a:xfrm>
              <a:off x="1096595" y="5384534"/>
              <a:ext cx="434314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Fewer participants since </a:t>
              </a:r>
            </a:p>
            <a:p>
              <a:pPr algn="ctr"/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January 2000</a:t>
              </a:r>
            </a:p>
            <a:p>
              <a:endParaRPr lang="en-US" dirty="0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E4CD8B0-BB7F-7F11-32BD-688F6E2D3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SBAM | 2.28.23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363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5BB694-34E8-48D4-BEF8-DEAE209F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87474-D540-5049-9598-4E7D7E73CAF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FEA8C7-0187-4810-8FC3-9A5928EB7117}"/>
              </a:ext>
            </a:extLst>
          </p:cNvPr>
          <p:cNvSpPr txBox="1"/>
          <p:nvPr/>
        </p:nvSpPr>
        <p:spPr>
          <a:xfrm>
            <a:off x="3489960" y="6316635"/>
            <a:ext cx="529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Population Survey (CPS), Subnational Estimates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000000-0008-0000-0000-000031000000}"/>
              </a:ext>
            </a:extLst>
          </p:cNvPr>
          <p:cNvGrpSpPr/>
          <p:nvPr/>
        </p:nvGrpSpPr>
        <p:grpSpPr>
          <a:xfrm>
            <a:off x="340360" y="1544320"/>
            <a:ext cx="11511280" cy="4680143"/>
            <a:chOff x="0" y="0"/>
            <a:chExt cx="11511280" cy="4680143"/>
          </a:xfrm>
        </p:grpSpPr>
        <p:graphicFrame>
          <p:nvGraphicFramePr>
            <p:cNvPr id="19" name="Chart 18">
              <a:extLst>
                <a:ext uri="{FF2B5EF4-FFF2-40B4-BE49-F238E27FC236}">
                  <a16:creationId xmlns:a16="http://schemas.microsoft.com/office/drawing/2014/main" id="{00000000-0008-0000-0000-000032000000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0"/>
            <a:ext cx="11511280" cy="46801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00000000-0008-0000-0000-000033000000}"/>
                </a:ext>
              </a:extLst>
            </p:cNvPr>
            <p:cNvSpPr txBox="1"/>
            <p:nvPr/>
          </p:nvSpPr>
          <p:spPr>
            <a:xfrm>
              <a:off x="666470" y="3917427"/>
              <a:ext cx="886968" cy="4389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CB33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-10.1%</a:t>
              </a:r>
            </a:p>
            <a:p>
              <a:pPr algn="ctr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-807,319</a:t>
              </a:r>
            </a:p>
          </p:txBody>
        </p:sp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00000000-0008-0000-0000-000034000000}"/>
                </a:ext>
              </a:extLst>
            </p:cNvPr>
            <p:cNvSpPr txBox="1"/>
            <p:nvPr/>
          </p:nvSpPr>
          <p:spPr>
            <a:xfrm>
              <a:off x="1894136" y="3917427"/>
              <a:ext cx="886968" cy="4389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CB33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-4.1%</a:t>
              </a:r>
            </a:p>
            <a:p>
              <a:pPr algn="ctr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-152,414</a:t>
              </a:r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00000000-0008-0000-0000-000035000000}"/>
                </a:ext>
              </a:extLst>
            </p:cNvPr>
            <p:cNvSpPr txBox="1"/>
            <p:nvPr/>
          </p:nvSpPr>
          <p:spPr>
            <a:xfrm>
              <a:off x="3118795" y="3917427"/>
              <a:ext cx="886968" cy="4389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CB33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-23.0%</a:t>
              </a:r>
            </a:p>
            <a:p>
              <a:pPr algn="ctr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-116,784</a:t>
              </a:r>
            </a:p>
          </p:txBody>
        </p:sp>
        <p:sp>
          <p:nvSpPr>
            <p:cNvPr id="24" name="TextBox 13">
              <a:extLst>
                <a:ext uri="{FF2B5EF4-FFF2-40B4-BE49-F238E27FC236}">
                  <a16:creationId xmlns:a16="http://schemas.microsoft.com/office/drawing/2014/main" id="{00000000-0008-0000-0000-000036000000}"/>
                </a:ext>
              </a:extLst>
            </p:cNvPr>
            <p:cNvSpPr txBox="1"/>
            <p:nvPr/>
          </p:nvSpPr>
          <p:spPr>
            <a:xfrm>
              <a:off x="4341001" y="3917427"/>
              <a:ext cx="886968" cy="4389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CB33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-9.2%</a:t>
              </a:r>
            </a:p>
            <a:p>
              <a:pPr algn="ctr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-57,070</a:t>
              </a:r>
              <a:endParaRPr lang="en-US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14">
              <a:extLst>
                <a:ext uri="{FF2B5EF4-FFF2-40B4-BE49-F238E27FC236}">
                  <a16:creationId xmlns:a16="http://schemas.microsoft.com/office/drawing/2014/main" id="{00000000-0008-0000-0000-000037000000}"/>
                </a:ext>
              </a:extLst>
            </p:cNvPr>
            <p:cNvSpPr txBox="1"/>
            <p:nvPr/>
          </p:nvSpPr>
          <p:spPr>
            <a:xfrm>
              <a:off x="5565277" y="3917427"/>
              <a:ext cx="886968" cy="4389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CB33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-4.0%</a:t>
              </a:r>
            </a:p>
            <a:p>
              <a:pPr algn="ctr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-52,148</a:t>
              </a:r>
            </a:p>
          </p:txBody>
        </p:sp>
        <p:sp>
          <p:nvSpPr>
            <p:cNvPr id="26" name="TextBox 15">
              <a:extLst>
                <a:ext uri="{FF2B5EF4-FFF2-40B4-BE49-F238E27FC236}">
                  <a16:creationId xmlns:a16="http://schemas.microsoft.com/office/drawing/2014/main" id="{00000000-0008-0000-0000-000038000000}"/>
                </a:ext>
              </a:extLst>
            </p:cNvPr>
            <p:cNvSpPr txBox="1"/>
            <p:nvPr/>
          </p:nvSpPr>
          <p:spPr>
            <a:xfrm>
              <a:off x="6792943" y="3917427"/>
              <a:ext cx="886968" cy="4389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CB33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-4.2%</a:t>
              </a:r>
            </a:p>
            <a:p>
              <a:pPr algn="ctr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-49,648</a:t>
              </a:r>
            </a:p>
          </p:txBody>
        </p:sp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00000000-0008-0000-0000-000039000000}"/>
                </a:ext>
              </a:extLst>
            </p:cNvPr>
            <p:cNvSpPr txBox="1"/>
            <p:nvPr/>
          </p:nvSpPr>
          <p:spPr>
            <a:xfrm>
              <a:off x="8012142" y="3917427"/>
              <a:ext cx="886968" cy="4389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CB33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-4.0%</a:t>
              </a:r>
            </a:p>
            <a:p>
              <a:pPr algn="ctr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-49,618</a:t>
              </a:r>
            </a:p>
          </p:txBody>
        </p:sp>
        <p:sp>
          <p:nvSpPr>
            <p:cNvPr id="28" name="TextBox 17">
              <a:extLst>
                <a:ext uri="{FF2B5EF4-FFF2-40B4-BE49-F238E27FC236}">
                  <a16:creationId xmlns:a16="http://schemas.microsoft.com/office/drawing/2014/main" id="{00000000-0008-0000-0000-00003A000000}"/>
                </a:ext>
              </a:extLst>
            </p:cNvPr>
            <p:cNvSpPr txBox="1"/>
            <p:nvPr/>
          </p:nvSpPr>
          <p:spPr>
            <a:xfrm>
              <a:off x="9229976" y="3917427"/>
              <a:ext cx="886968" cy="4389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A2A5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0.1%</a:t>
              </a:r>
            </a:p>
            <a:p>
              <a:pPr algn="ctr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1,330</a:t>
              </a:r>
              <a:endPara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18">
              <a:extLst>
                <a:ext uri="{FF2B5EF4-FFF2-40B4-BE49-F238E27FC236}">
                  <a16:creationId xmlns:a16="http://schemas.microsoft.com/office/drawing/2014/main" id="{00000000-0008-0000-0000-00003B000000}"/>
                </a:ext>
              </a:extLst>
            </p:cNvPr>
            <p:cNvSpPr txBox="1"/>
            <p:nvPr/>
          </p:nvSpPr>
          <p:spPr>
            <a:xfrm>
              <a:off x="10459007" y="3917427"/>
              <a:ext cx="886968" cy="4389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A2A5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4.1%</a:t>
              </a:r>
            </a:p>
            <a:p>
              <a:pPr algn="ctr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74,816</a:t>
              </a:r>
              <a:endPara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AECC95E9-3655-4A92-E68C-9D3D423A4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20681"/>
            <a:ext cx="7315200" cy="46134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SBAM | 2.28.23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B7C7F2B-056C-C664-F5A9-9ACA182B4E7F}"/>
              </a:ext>
            </a:extLst>
          </p:cNvPr>
          <p:cNvSpPr txBox="1">
            <a:spLocks/>
          </p:cNvSpPr>
          <p:nvPr/>
        </p:nvSpPr>
        <p:spPr>
          <a:xfrm>
            <a:off x="0" y="17487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3E5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500" dirty="0"/>
              <a:t>Declining Participation in Every Age Group, Except 55+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B1E081-178B-7A8E-FA52-CE03A1FF197F}"/>
              </a:ext>
            </a:extLst>
          </p:cNvPr>
          <p:cNvSpPr txBox="1"/>
          <p:nvPr/>
        </p:nvSpPr>
        <p:spPr>
          <a:xfrm>
            <a:off x="1910080" y="1178231"/>
            <a:ext cx="8371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Change in Labor Force Participation by Age Group, Michigan (2000 v. 2021)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F4C26B3-18AC-8365-60C8-0A242B699F73}"/>
              </a:ext>
            </a:extLst>
          </p:cNvPr>
          <p:cNvCxnSpPr/>
          <p:nvPr/>
        </p:nvCxnSpPr>
        <p:spPr>
          <a:xfrm>
            <a:off x="3345541" y="1794452"/>
            <a:ext cx="0" cy="4522183"/>
          </a:xfrm>
          <a:prstGeom prst="line">
            <a:avLst/>
          </a:prstGeom>
          <a:ln w="28575">
            <a:solidFill>
              <a:srgbClr val="6060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963156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T2025 ">
      <a:dk1>
        <a:srgbClr val="000000"/>
      </a:dk1>
      <a:lt1>
        <a:srgbClr val="FFFFFF"/>
      </a:lt1>
      <a:dk2>
        <a:srgbClr val="545859"/>
      </a:dk2>
      <a:lt2>
        <a:srgbClr val="E7E6E6"/>
      </a:lt2>
      <a:accent1>
        <a:srgbClr val="5E8AB3"/>
      </a:accent1>
      <a:accent2>
        <a:srgbClr val="D35D00"/>
      </a:accent2>
      <a:accent3>
        <a:srgbClr val="003E51"/>
      </a:accent3>
      <a:accent4>
        <a:srgbClr val="A2A569"/>
      </a:accent4>
      <a:accent5>
        <a:srgbClr val="595478"/>
      </a:accent5>
      <a:accent6>
        <a:srgbClr val="115E67"/>
      </a:accent6>
      <a:hlink>
        <a:srgbClr val="7AD2C6"/>
      </a:hlink>
      <a:folHlink>
        <a:srgbClr val="00B2E6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T2025 ">
      <a:dk1>
        <a:srgbClr val="000000"/>
      </a:dk1>
      <a:lt1>
        <a:srgbClr val="FFFFFF"/>
      </a:lt1>
      <a:dk2>
        <a:srgbClr val="545859"/>
      </a:dk2>
      <a:lt2>
        <a:srgbClr val="E7E6E6"/>
      </a:lt2>
      <a:accent1>
        <a:srgbClr val="5E8AB3"/>
      </a:accent1>
      <a:accent2>
        <a:srgbClr val="D35D00"/>
      </a:accent2>
      <a:accent3>
        <a:srgbClr val="003E51"/>
      </a:accent3>
      <a:accent4>
        <a:srgbClr val="A2A569"/>
      </a:accent4>
      <a:accent5>
        <a:srgbClr val="595478"/>
      </a:accent5>
      <a:accent6>
        <a:srgbClr val="115E67"/>
      </a:accent6>
      <a:hlink>
        <a:srgbClr val="7AD2C6"/>
      </a:hlink>
      <a:folHlink>
        <a:srgbClr val="00B2E6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2025 ">
    <a:dk1>
      <a:srgbClr val="000000"/>
    </a:dk1>
    <a:lt1>
      <a:srgbClr val="FFFFFF"/>
    </a:lt1>
    <a:dk2>
      <a:srgbClr val="545859"/>
    </a:dk2>
    <a:lt2>
      <a:srgbClr val="E7E6E6"/>
    </a:lt2>
    <a:accent1>
      <a:srgbClr val="5E8AB3"/>
    </a:accent1>
    <a:accent2>
      <a:srgbClr val="D35D00"/>
    </a:accent2>
    <a:accent3>
      <a:srgbClr val="003E51"/>
    </a:accent3>
    <a:accent4>
      <a:srgbClr val="A2A569"/>
    </a:accent4>
    <a:accent5>
      <a:srgbClr val="595478"/>
    </a:accent5>
    <a:accent6>
      <a:srgbClr val="115E67"/>
    </a:accent6>
    <a:hlink>
      <a:srgbClr val="7AD2C6"/>
    </a:hlink>
    <a:folHlink>
      <a:srgbClr val="00B2E6"/>
    </a:folHlink>
  </a:clrScheme>
  <a:fontScheme name="Cambria">
    <a:majorFont>
      <a:latin typeface="Cambria" panose="02040503050406030204"/>
      <a:ea typeface=""/>
      <a:cs typeface=""/>
      <a:font script="Jpan" typeface="HG明朝B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 panose="02040503050406030204"/>
      <a:ea typeface=""/>
      <a:cs typeface=""/>
      <a:font script="Jpan" typeface="HG明朝B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bb833f9-8d39-4014-89df-b80a2295c159">
      <Terms xmlns="http://schemas.microsoft.com/office/infopath/2007/PartnerControls"/>
    </lcf76f155ced4ddcb4097134ff3c332f>
    <TaxCatchAll xmlns="4af6a590-cd46-4f33-908b-d7bae934b03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B1F1EFF8A3CB47B12ABB4D7F9C0359" ma:contentTypeVersion="16" ma:contentTypeDescription="Create a new document." ma:contentTypeScope="" ma:versionID="42269574cb53716f9984149130522606">
  <xsd:schema xmlns:xsd="http://www.w3.org/2001/XMLSchema" xmlns:xs="http://www.w3.org/2001/XMLSchema" xmlns:p="http://schemas.microsoft.com/office/2006/metadata/properties" xmlns:ns2="bbb833f9-8d39-4014-89df-b80a2295c159" xmlns:ns3="4af6a590-cd46-4f33-908b-d7bae934b03d" targetNamespace="http://schemas.microsoft.com/office/2006/metadata/properties" ma:root="true" ma:fieldsID="c033b2de347d5da5d9266b34414ebf4b" ns2:_="" ns3:_="">
    <xsd:import namespace="bbb833f9-8d39-4014-89df-b80a2295c159"/>
    <xsd:import namespace="4af6a590-cd46-4f33-908b-d7bae934b0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b833f9-8d39-4014-89df-b80a2295c1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967bc0a-00cb-4799-88cf-00a717b068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f6a590-cd46-4f33-908b-d7bae934b03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841ea7d-4aac-4d45-8da5-e55939d21bd4}" ma:internalName="TaxCatchAll" ma:showField="CatchAllData" ma:web="4af6a590-cd46-4f33-908b-d7bae934b0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DF7A0A-8B44-4CFF-8502-308906F721B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4D91F3-EC53-45AD-BD20-442C6760B6EA}">
  <ds:schemaRefs>
    <ds:schemaRef ds:uri="http://schemas.microsoft.com/office/2006/metadata/properties"/>
    <ds:schemaRef ds:uri="http://schemas.microsoft.com/office/infopath/2007/PartnerControls"/>
    <ds:schemaRef ds:uri="bbb833f9-8d39-4014-89df-b80a2295c159"/>
    <ds:schemaRef ds:uri="4af6a590-cd46-4f33-908b-d7bae934b03d"/>
  </ds:schemaRefs>
</ds:datastoreItem>
</file>

<file path=customXml/itemProps3.xml><?xml version="1.0" encoding="utf-8"?>
<ds:datastoreItem xmlns:ds="http://schemas.openxmlformats.org/officeDocument/2006/customXml" ds:itemID="{2601ACF7-F225-4CDC-810F-FE6B8AB0D1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b833f9-8d39-4014-89df-b80a2295c159"/>
    <ds:schemaRef ds:uri="4af6a590-cd46-4f33-908b-d7bae934b0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14175</TotalTime>
  <Words>1635</Words>
  <Application>Microsoft Office PowerPoint</Application>
  <PresentationFormat>Widescreen</PresentationFormat>
  <Paragraphs>394</Paragraphs>
  <Slides>23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Arial Narrow</vt:lpstr>
      <vt:lpstr>Calibri</vt:lpstr>
      <vt:lpstr>Cambria</vt:lpstr>
      <vt:lpstr>Franklin Gothic Book</vt:lpstr>
      <vt:lpstr>Franklin Gothic Demi Cond</vt:lpstr>
      <vt:lpstr>Franklin Gothic Medium</vt:lpstr>
      <vt:lpstr>Roboto</vt:lpstr>
      <vt:lpstr>1_Office Theme</vt:lpstr>
      <vt:lpstr>Office Theme</vt:lpstr>
      <vt:lpstr>PowerPoint Presentation</vt:lpstr>
      <vt:lpstr>PowerPoint Presentation</vt:lpstr>
      <vt:lpstr>PowerPoint Presentation</vt:lpstr>
      <vt:lpstr>What is the Labor Force Participation Rate?</vt:lpstr>
      <vt:lpstr>Why This is Critical for Michigan</vt:lpstr>
      <vt:lpstr>Jobseekers per Opening at Historic Low</vt:lpstr>
      <vt:lpstr>Decades of Decline: State’s Labor Force Participation</vt:lpstr>
      <vt:lpstr>PowerPoint Presentation</vt:lpstr>
      <vt:lpstr>PowerPoint Presentation</vt:lpstr>
      <vt:lpstr>PowerPoint Presentation</vt:lpstr>
      <vt:lpstr>PowerPoint Presentation</vt:lpstr>
      <vt:lpstr>Who Is On The Sidelines?</vt:lpstr>
      <vt:lpstr>Skilled Workers Going Freelance</vt:lpstr>
      <vt:lpstr>Government Programs: Misaligned,  Discourage Work, Create Poverty Traps</vt:lpstr>
      <vt:lpstr>The Big Multiplier: Foundational Education</vt:lpstr>
      <vt:lpstr>The Big Multiplier: Upskilling</vt:lpstr>
      <vt:lpstr>The Big Multiplier: Education &amp; Skills</vt:lpstr>
      <vt:lpstr>Employers Can Make a Big Difference</vt:lpstr>
      <vt:lpstr>PowerPoint Presentation</vt:lpstr>
      <vt:lpstr>PowerPoint Presentation</vt:lpstr>
      <vt:lpstr>PowerPoint Presentation</vt:lpstr>
      <vt:lpstr>Restoring Labor Force Participation: What’s Possible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Where did all the talent go?</dc:title>
  <dc:creator>Alex Andrews</dc:creator>
  <cp:lastModifiedBy>Andrea Duguay</cp:lastModifiedBy>
  <cp:revision>43</cp:revision>
  <dcterms:created xsi:type="dcterms:W3CDTF">2022-10-19T11:59:20Z</dcterms:created>
  <dcterms:modified xsi:type="dcterms:W3CDTF">2023-03-01T15:04:41Z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0x010100B1B1F1EFF8A3CB47B12ABB4D7F9C0359</vt:lpwstr>
  </property>
  <property fmtid="{D5CDD505-2E9C-101B-9397-08002B2CF9AE}" pid="3" name="MediaServiceImageTags">
    <vt:lpwstr/>
  </property>
</Properties>
</file>