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y="5143500" cx="9144000"/>
  <p:notesSz cx="6858000" cy="9144000"/>
  <p:embeddedFontLst>
    <p:embeddedFont>
      <p:font typeface="Economica"/>
      <p:regular r:id="rId69"/>
      <p:bold r:id="rId70"/>
      <p:italic r:id="rId71"/>
      <p:boldItalic r:id="rId72"/>
    </p:embeddedFont>
    <p:embeddedFont>
      <p:font typeface="Roboto"/>
      <p:regular r:id="rId73"/>
      <p:bold r:id="rId74"/>
      <p:italic r:id="rId75"/>
      <p:boldItalic r:id="rId76"/>
    </p:embeddedFont>
    <p:embeddedFont>
      <p:font typeface="Open Sans"/>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21" Type="http://schemas.openxmlformats.org/officeDocument/2006/relationships/slide" Target="slides/slide16.xml"/><Relationship Id="rId68" Type="http://schemas.openxmlformats.org/officeDocument/2006/relationships/slide" Target="slides/slide63.xml"/><Relationship Id="rId16" Type="http://schemas.openxmlformats.org/officeDocument/2006/relationships/slide" Target="slides/slide11.xml"/><Relationship Id="rId74" Type="http://schemas.openxmlformats.org/officeDocument/2006/relationships/font" Target="fonts/Roboto-bold.fntdata"/><Relationship Id="rId32" Type="http://schemas.openxmlformats.org/officeDocument/2006/relationships/slide" Target="slides/slide27.xml"/><Relationship Id="rId79" Type="http://schemas.openxmlformats.org/officeDocument/2006/relationships/font" Target="fonts/OpenSans-italic.fntdata"/><Relationship Id="rId37" Type="http://schemas.openxmlformats.org/officeDocument/2006/relationships/slide" Target="slides/slide32.xml"/><Relationship Id="rId53" Type="http://schemas.openxmlformats.org/officeDocument/2006/relationships/slide" Target="slides/slide48.xml"/><Relationship Id="rId11" Type="http://schemas.openxmlformats.org/officeDocument/2006/relationships/slide" Target="slides/slide6.xml"/><Relationship Id="rId58" Type="http://schemas.openxmlformats.org/officeDocument/2006/relationships/slide" Target="slides/slide53.xml"/><Relationship Id="rId5"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customXml" Target="../customXml/item2.xml"/><Relationship Id="rId19" Type="http://schemas.openxmlformats.org/officeDocument/2006/relationships/slide" Target="slides/slide14.xml"/><Relationship Id="rId43" Type="http://schemas.openxmlformats.org/officeDocument/2006/relationships/slide" Target="slides/slide38.xml"/><Relationship Id="rId48" Type="http://schemas.openxmlformats.org/officeDocument/2006/relationships/slide" Target="slides/slide43.xml"/><Relationship Id="rId30" Type="http://schemas.openxmlformats.org/officeDocument/2006/relationships/slide" Target="slides/slide25.xml"/><Relationship Id="rId77" Type="http://schemas.openxmlformats.org/officeDocument/2006/relationships/font" Target="fonts/OpenSans-regular.fntdata"/><Relationship Id="rId35" Type="http://schemas.openxmlformats.org/officeDocument/2006/relationships/slide" Target="slides/slide30.xml"/><Relationship Id="rId64" Type="http://schemas.openxmlformats.org/officeDocument/2006/relationships/slide" Target="slides/slide59.xml"/><Relationship Id="rId22" Type="http://schemas.openxmlformats.org/officeDocument/2006/relationships/slide" Target="slides/slide17.xml"/><Relationship Id="rId69" Type="http://schemas.openxmlformats.org/officeDocument/2006/relationships/font" Target="fonts/Economica-regular.fntdata"/><Relationship Id="rId27" Type="http://schemas.openxmlformats.org/officeDocument/2006/relationships/slide" Target="slides/slide22.xml"/><Relationship Id="rId56" Type="http://schemas.openxmlformats.org/officeDocument/2006/relationships/slide" Target="slides/slide51.xml"/><Relationship Id="rId14" Type="http://schemas.openxmlformats.org/officeDocument/2006/relationships/slide" Target="slides/slide9.xml"/><Relationship Id="rId80" Type="http://schemas.openxmlformats.org/officeDocument/2006/relationships/font" Target="fonts/OpenSans-boldItalic.fntdata"/><Relationship Id="rId8" Type="http://schemas.openxmlformats.org/officeDocument/2006/relationships/slide" Target="slides/slide3.xml"/><Relationship Id="rId72" Type="http://schemas.openxmlformats.org/officeDocument/2006/relationships/font" Target="fonts/Economica-boldItalic.fntdata"/><Relationship Id="rId51" Type="http://schemas.openxmlformats.org/officeDocument/2006/relationships/slide" Target="slides/slide46.xml"/><Relationship Id="rId3" Type="http://schemas.openxmlformats.org/officeDocument/2006/relationships/presProps" Target="presProps.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67" Type="http://schemas.openxmlformats.org/officeDocument/2006/relationships/slide" Target="slides/slide62.xml"/><Relationship Id="rId25" Type="http://schemas.openxmlformats.org/officeDocument/2006/relationships/slide" Target="slides/slide20.xml"/><Relationship Id="rId12" Type="http://schemas.openxmlformats.org/officeDocument/2006/relationships/slide" Target="slides/slide7.xml"/><Relationship Id="rId59" Type="http://schemas.openxmlformats.org/officeDocument/2006/relationships/slide" Target="slides/slide54.xml"/><Relationship Id="rId17" Type="http://schemas.openxmlformats.org/officeDocument/2006/relationships/slide" Target="slides/slide12.xml"/><Relationship Id="rId41" Type="http://schemas.openxmlformats.org/officeDocument/2006/relationships/slide" Target="slides/slide36.xml"/><Relationship Id="rId75" Type="http://schemas.openxmlformats.org/officeDocument/2006/relationships/font" Target="fonts/Roboto-italic.fntdata"/><Relationship Id="rId70" Type="http://schemas.openxmlformats.org/officeDocument/2006/relationships/font" Target="fonts/Economica-bold.fntdata"/><Relationship Id="rId62" Type="http://schemas.openxmlformats.org/officeDocument/2006/relationships/slide" Target="slides/slide57.xml"/><Relationship Id="rId20" Type="http://schemas.openxmlformats.org/officeDocument/2006/relationships/slide" Target="slides/slide15.xml"/><Relationship Id="rId54" Type="http://schemas.openxmlformats.org/officeDocument/2006/relationships/slide" Target="slides/slide49.xml"/><Relationship Id="rId1" Type="http://schemas.openxmlformats.org/officeDocument/2006/relationships/theme" Target="theme/theme1.xml"/><Relationship Id="rId6" Type="http://schemas.openxmlformats.org/officeDocument/2006/relationships/slide" Target="slides/slide1.xml"/><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57" Type="http://schemas.openxmlformats.org/officeDocument/2006/relationships/slide" Target="slides/slide52.xml"/><Relationship Id="rId15" Type="http://schemas.openxmlformats.org/officeDocument/2006/relationships/slide" Target="slides/slide10.xml"/><Relationship Id="rId44" Type="http://schemas.openxmlformats.org/officeDocument/2006/relationships/slide" Target="slides/slide39.xml"/><Relationship Id="rId73" Type="http://schemas.openxmlformats.org/officeDocument/2006/relationships/font" Target="fonts/Roboto-regular.fntdata"/><Relationship Id="rId31" Type="http://schemas.openxmlformats.org/officeDocument/2006/relationships/slide" Target="slides/slide26.xml"/><Relationship Id="rId78" Type="http://schemas.openxmlformats.org/officeDocument/2006/relationships/font" Target="fonts/OpenSans-bold.fntdata"/><Relationship Id="rId65" Type="http://schemas.openxmlformats.org/officeDocument/2006/relationships/slide" Target="slides/slide60.xml"/><Relationship Id="rId60" Type="http://schemas.openxmlformats.org/officeDocument/2006/relationships/slide" Target="slides/slide55.xml"/><Relationship Id="rId52" Type="http://schemas.openxmlformats.org/officeDocument/2006/relationships/slide" Target="slides/slide47.xml"/><Relationship Id="rId10" Type="http://schemas.openxmlformats.org/officeDocument/2006/relationships/slide" Target="slides/slide5.xml"/><Relationship Id="rId81" Type="http://schemas.openxmlformats.org/officeDocument/2006/relationships/customXml" Target="../customXml/item1.xml"/><Relationship Id="rId4" Type="http://schemas.openxmlformats.org/officeDocument/2006/relationships/slideMaster" Target="slideMasters/slideMaster1.xml"/><Relationship Id="rId9" Type="http://schemas.openxmlformats.org/officeDocument/2006/relationships/slide" Target="slides/slide4.xml"/><Relationship Id="rId39" Type="http://schemas.openxmlformats.org/officeDocument/2006/relationships/slide" Target="slides/slide34.xml"/><Relationship Id="rId13" Type="http://schemas.openxmlformats.org/officeDocument/2006/relationships/slide" Target="slides/slide8.xml"/><Relationship Id="rId18" Type="http://schemas.openxmlformats.org/officeDocument/2006/relationships/slide" Target="slides/slide13.xml"/><Relationship Id="rId76" Type="http://schemas.openxmlformats.org/officeDocument/2006/relationships/font" Target="fonts/Roboto-boldItalic.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font" Target="fonts/Economica-italic.fntdata"/><Relationship Id="rId2" Type="http://schemas.openxmlformats.org/officeDocument/2006/relationships/viewProps" Target="viewProps.xml"/><Relationship Id="rId29" Type="http://schemas.openxmlformats.org/officeDocument/2006/relationships/slide" Target="slides/slide24.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24"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4fb30d538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4fb30d538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8b6489a793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8b6489a793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8b6489a793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8b6489a793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a roadmap to success. They play a major role in helping you understand if you’re making progress </a:t>
            </a:r>
            <a:r>
              <a:rPr lang="en" sz="1200">
                <a:solidFill>
                  <a:srgbClr val="374151"/>
                </a:solidFill>
                <a:highlight>
                  <a:srgbClr val="F7F7F8"/>
                </a:highlight>
                <a:latin typeface="Roboto"/>
                <a:ea typeface="Roboto"/>
                <a:cs typeface="Roboto"/>
                <a:sym typeface="Roboto"/>
              </a:rPr>
              <a:t>making objectives clear, measurable, attainable, relevant, time-bound, and motivating. They enhance your ability to plan, execute, and achieve results.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8b6489a793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8b6489a793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hear about target audiences all the time. The term is thrown around willy nilly and made to sound basic, but there’s more to it than that. But don’t let that scare you. It’s also not that complicated.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8b6489a793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8b6489a793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target audience cannot be everyone. And it can’t be demographics. So things like age or gender. Because a 25 year old single mom in Detroit has a very different life from a 25 year old stay at home mom in Detroit. They might have age, motherhood, and geography in common, but their pain points are likely to be very different.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8b6489a79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8b6489a79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8b6489a793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8b6489a793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8b6489a793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8b6489a793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kind of work is the unsexy part of marketing. It’s kind of boring and no one is actually going to see it, but it’s important to make sure you’re steering yourself on the right track and even innovating. The more you know your people the more you can anticipate and meet their needs.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8b6489a793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8b6489a793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8b6489a793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8b6489a793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dive into what branding is, let’s talk about what it isn’t. It isn’t a logo. It isn’t a font. It’s isn’t colors. When you think about branding, I want you to think bigger.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8b6489a79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8b6489a79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you think of your branding, think about how you’re consistently showing and telling people how to think about you. Are you using certain tones? What do you colors say and are they used consistently?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8b6489a793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8b6489a793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My name is Ayesha Qureshi. I’m the founder of Q Line Media. We’re a detroit based marketing agency that serves small and medium businesses. We pride ourselves on personalized service and a very hands on approach with the owners we work with.</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Fun facts: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have two kids who I love to travel with.</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drink a lot of coffee.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don’t mean to brag, but earlier this week I read to my daughter’s kindergarten class and the kids clapped, so hopefully this content gets you just as excited as the Creepy Carrots book that I read to a bunch of kindergarteners (which I highly recommend if you’ve got young kids).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8b6489a793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8b6489a793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3420">
                <a:solidFill>
                  <a:schemeClr val="dk1"/>
                </a:solidFill>
                <a:latin typeface="Economica"/>
                <a:ea typeface="Economica"/>
                <a:cs typeface="Economica"/>
                <a:sym typeface="Economica"/>
              </a:rPr>
              <a:t>Branding aims to differentiate a brand from competitors and build a strong, consistent image that resonates with consumers.</a:t>
            </a:r>
            <a:endParaRPr sz="3420">
              <a:solidFill>
                <a:schemeClr val="dk1"/>
              </a:solidFill>
              <a:latin typeface="Economica"/>
              <a:ea typeface="Economica"/>
              <a:cs typeface="Economica"/>
              <a:sym typeface="Economica"/>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8b6489a793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8b6489a793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8b6489a793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8b6489a793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8b6489a793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8b6489a793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Branding is an investment that yields long-term growth that comes from it.</a:t>
            </a:r>
            <a:endParaRPr sz="1800">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9058ac398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9058ac398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9058ac398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9058ac398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9058ac398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9058ac398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9058ac398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9058ac398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9058ac398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9058ac398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9058ac3985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9058ac398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8b6489a7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8b6489a7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So we’re gonna talk all things marketing and marketing strategy. Marketing strategy is one of those things business owners know they need, but it tends to fall to the wayside in the hustle and bustle of the day to end. More often than not, I see business owners marketing in a reactive way as opposed to proactive. Thing about it. How many of you have heard of a new social platform or trend that you’ve suddenly felt the pressure to have to jump on, only to do it half way because you have a million other things on your plate.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A strategy will save you from having to be so reactive (although reactive marketing isn’t always bad) and give you a path forward to creating a strategy that works over time.</a:t>
            </a:r>
            <a:endParaRP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9058ac398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9058ac398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8b6489a793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8b6489a793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Phew! There’s a lot to say about content. In fact, this could be a session in and of itself. If there’s one thing I want you to take away from this section, it’s that you need to do some sort of content marketing. Test types of content, see what does well and what type of content your audience prefers, then keep doing and ditch what doesn’t work.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8b6489a79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8b6489a79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there’s one thing you focus on among all marketing strategies, it’s content. Here’s the thing about content: it’s something everyone knows they should be doing, but few do because it take a ton of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know how they say showing up put you ahead of most people. That’s the case here.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8b6489a793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8b6489a793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9058ac3985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9058ac3985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chemeClr val="dk1"/>
              </a:buClr>
              <a:buSzPts val="1100"/>
              <a:buFont typeface="Arial"/>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9058ac3985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9058ac3985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9058ac398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9058ac398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9058ac3985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9058ac3985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9058ac398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9058ac398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9058ac3985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9058ac3985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8b6489a79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8b6489a79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Vision is the glue that binds all business owners and entrepreneurs. We all have different backgrounds and experiences AND we all have a unique energy and excitement that gets us out of bed in the morning: that’s our vision. Whether you’re just brainstorming ideas or have a business that you’re looking to grow, you have a vision.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If you’re like most business owners, you’re likely thinking about business or your next ideas a lot of the time. We made a rule in our home no business talk after 6pm. Sometimes we break it, but it’s one of the ways we keep a work life balance.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You probably lay in bed and think about your business, or the next idea, or how to spread the word about your business. Your mind might flit to what to make for dinner or that that leaky faucet needs to be fixed, but business is always on your mind and it takes a lot of practice to strike a healthy balance between the two.</a:t>
            </a:r>
            <a:endParaRP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9058ac3985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9058ac3985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9058ac3985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9058ac3985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9058ac3985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9058ac3985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we know that a person sees anywhere from 4,000-10,000 ads per day. This means that your message is really hard to get through.</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9058ac3985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9058ac3985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9058ac3985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9058ac3985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4020">
                <a:solidFill>
                  <a:schemeClr val="dk1"/>
                </a:solidFill>
                <a:latin typeface="Economica"/>
                <a:ea typeface="Economica"/>
                <a:cs typeface="Economica"/>
                <a:sym typeface="Economica"/>
              </a:rPr>
              <a:t>It recognizes that customers may start their journey on one channel and switch to another before making a purchase.</a:t>
            </a:r>
            <a:endParaRPr sz="4020">
              <a:solidFill>
                <a:schemeClr val="dk1"/>
              </a:solidFill>
              <a:latin typeface="Economica"/>
              <a:ea typeface="Economica"/>
              <a:cs typeface="Economica"/>
              <a:sym typeface="Economica"/>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8b6489a79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8b6489a79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6547" lvl="0" marL="457200" rtl="0" algn="l">
              <a:lnSpc>
                <a:spcPct val="95000"/>
              </a:lnSpc>
              <a:spcBef>
                <a:spcPts val="0"/>
              </a:spcBef>
              <a:spcAft>
                <a:spcPts val="0"/>
              </a:spcAft>
              <a:buClr>
                <a:schemeClr val="dk1"/>
              </a:buClr>
              <a:buSzPts val="1385"/>
              <a:buFont typeface="Open Sans"/>
              <a:buChar char="●"/>
            </a:pPr>
            <a:r>
              <a:rPr lang="en" sz="1385">
                <a:solidFill>
                  <a:schemeClr val="dk1"/>
                </a:solidFill>
                <a:latin typeface="Open Sans"/>
                <a:ea typeface="Open Sans"/>
                <a:cs typeface="Open Sans"/>
                <a:sym typeface="Open Sans"/>
              </a:rPr>
              <a:t>Social Media: Utilize platforms like Facebook, X, Instagram, and LinkedIn to connect with your audience.</a:t>
            </a:r>
            <a:endParaRPr sz="1385">
              <a:solidFill>
                <a:schemeClr val="dk1"/>
              </a:solidFill>
              <a:latin typeface="Open Sans"/>
              <a:ea typeface="Open Sans"/>
              <a:cs typeface="Open Sans"/>
              <a:sym typeface="Open Sans"/>
            </a:endParaRPr>
          </a:p>
          <a:p>
            <a:pPr indent="-316547" lvl="0" marL="457200" rtl="0" algn="l">
              <a:lnSpc>
                <a:spcPct val="95000"/>
              </a:lnSpc>
              <a:spcBef>
                <a:spcPts val="0"/>
              </a:spcBef>
              <a:spcAft>
                <a:spcPts val="0"/>
              </a:spcAft>
              <a:buClr>
                <a:schemeClr val="dk1"/>
              </a:buClr>
              <a:buSzPts val="1385"/>
              <a:buFont typeface="Open Sans"/>
              <a:buChar char="●"/>
            </a:pPr>
            <a:r>
              <a:rPr lang="en" sz="1385">
                <a:solidFill>
                  <a:schemeClr val="dk1"/>
                </a:solidFill>
                <a:latin typeface="Open Sans"/>
                <a:ea typeface="Open Sans"/>
                <a:cs typeface="Open Sans"/>
                <a:sym typeface="Open Sans"/>
              </a:rPr>
              <a:t>Fact: email marketing has the highest ROI. Email Marketing: Send targeted messages directly to subscribers.</a:t>
            </a:r>
            <a:endParaRPr sz="1385">
              <a:solidFill>
                <a:schemeClr val="dk1"/>
              </a:solidFill>
              <a:latin typeface="Open Sans"/>
              <a:ea typeface="Open Sans"/>
              <a:cs typeface="Open Sans"/>
              <a:sym typeface="Open Sans"/>
            </a:endParaRPr>
          </a:p>
          <a:p>
            <a:pPr indent="-316547" lvl="0" marL="457200" rtl="0" algn="l">
              <a:lnSpc>
                <a:spcPct val="95000"/>
              </a:lnSpc>
              <a:spcBef>
                <a:spcPts val="0"/>
              </a:spcBef>
              <a:spcAft>
                <a:spcPts val="0"/>
              </a:spcAft>
              <a:buClr>
                <a:schemeClr val="dk1"/>
              </a:buClr>
              <a:buSzPts val="1385"/>
              <a:buFont typeface="Open Sans"/>
              <a:buChar char="●"/>
            </a:pPr>
            <a:r>
              <a:rPr lang="en" sz="1385">
                <a:solidFill>
                  <a:schemeClr val="dk1"/>
                </a:solidFill>
                <a:latin typeface="Open Sans"/>
                <a:ea typeface="Open Sans"/>
                <a:cs typeface="Open Sans"/>
                <a:sym typeface="Open Sans"/>
              </a:rPr>
              <a:t>Content Marketing: Create valuable content on your website and blog.</a:t>
            </a:r>
            <a:endParaRPr sz="1385">
              <a:solidFill>
                <a:schemeClr val="dk1"/>
              </a:solidFill>
              <a:latin typeface="Open Sans"/>
              <a:ea typeface="Open Sans"/>
              <a:cs typeface="Open Sans"/>
              <a:sym typeface="Open Sans"/>
            </a:endParaRPr>
          </a:p>
          <a:p>
            <a:pPr indent="-316547" lvl="0" marL="457200" rtl="0" algn="l">
              <a:lnSpc>
                <a:spcPct val="95000"/>
              </a:lnSpc>
              <a:spcBef>
                <a:spcPts val="0"/>
              </a:spcBef>
              <a:spcAft>
                <a:spcPts val="0"/>
              </a:spcAft>
              <a:buClr>
                <a:schemeClr val="dk1"/>
              </a:buClr>
              <a:buSzPts val="1385"/>
              <a:buFont typeface="Open Sans"/>
              <a:buChar char="●"/>
            </a:pPr>
            <a:r>
              <a:rPr lang="en" sz="1385">
                <a:solidFill>
                  <a:schemeClr val="dk1"/>
                </a:solidFill>
                <a:latin typeface="Open Sans"/>
                <a:ea typeface="Open Sans"/>
                <a:cs typeface="Open Sans"/>
                <a:sym typeface="Open Sans"/>
              </a:rPr>
              <a:t>Search Engine Marketing: Use SEO and paid advertising to appear in search results.</a:t>
            </a:r>
            <a:endParaRPr sz="1385">
              <a:solidFill>
                <a:schemeClr val="dk1"/>
              </a:solidFill>
              <a:latin typeface="Open Sans"/>
              <a:ea typeface="Open Sans"/>
              <a:cs typeface="Open Sans"/>
              <a:sym typeface="Open Sans"/>
            </a:endParaRPr>
          </a:p>
          <a:p>
            <a:pPr indent="-316547" lvl="0" marL="457200" rtl="0" algn="l">
              <a:lnSpc>
                <a:spcPct val="95000"/>
              </a:lnSpc>
              <a:spcBef>
                <a:spcPts val="0"/>
              </a:spcBef>
              <a:spcAft>
                <a:spcPts val="0"/>
              </a:spcAft>
              <a:buClr>
                <a:schemeClr val="dk1"/>
              </a:buClr>
              <a:buSzPts val="1385"/>
              <a:buFont typeface="Open Sans"/>
              <a:buChar char="●"/>
            </a:pPr>
            <a:r>
              <a:rPr lang="en" sz="1385">
                <a:solidFill>
                  <a:schemeClr val="dk1"/>
                </a:solidFill>
                <a:latin typeface="Open Sans"/>
                <a:ea typeface="Open Sans"/>
                <a:cs typeface="Open Sans"/>
                <a:sym typeface="Open Sans"/>
              </a:rPr>
              <a:t>Pay-Per-Click (PPC): Run paid ads on search engines and other platforms.</a:t>
            </a:r>
            <a:endParaRPr sz="1385">
              <a:solidFill>
                <a:schemeClr val="dk1"/>
              </a:solidFill>
              <a:latin typeface="Open Sans"/>
              <a:ea typeface="Open Sans"/>
              <a:cs typeface="Open Sans"/>
              <a:sym typeface="Open Sans"/>
            </a:endParaRPr>
          </a:p>
          <a:p>
            <a:pPr indent="-316547" lvl="0" marL="457200" rtl="0" algn="l">
              <a:lnSpc>
                <a:spcPct val="95000"/>
              </a:lnSpc>
              <a:spcBef>
                <a:spcPts val="0"/>
              </a:spcBef>
              <a:spcAft>
                <a:spcPts val="0"/>
              </a:spcAft>
              <a:buClr>
                <a:schemeClr val="dk1"/>
              </a:buClr>
              <a:buSzPts val="1385"/>
              <a:buFont typeface="Open Sans"/>
              <a:buChar char="●"/>
            </a:pPr>
            <a:r>
              <a:rPr lang="en" sz="1385">
                <a:solidFill>
                  <a:schemeClr val="dk1"/>
                </a:solidFill>
                <a:latin typeface="Open Sans"/>
                <a:ea typeface="Open Sans"/>
                <a:cs typeface="Open Sans"/>
                <a:sym typeface="Open Sans"/>
              </a:rPr>
              <a:t>Video Marketing: Engage your audience with video content on platforms like YouTube.</a:t>
            </a:r>
            <a:endParaRPr sz="1385">
              <a:solidFill>
                <a:schemeClr val="dk1"/>
              </a:solidFill>
              <a:latin typeface="Open Sans"/>
              <a:ea typeface="Open Sans"/>
              <a:cs typeface="Open Sans"/>
              <a:sym typeface="Open Sans"/>
            </a:endParaRPr>
          </a:p>
          <a:p>
            <a:pPr indent="-316547" lvl="0" marL="457200" rtl="0" algn="l">
              <a:lnSpc>
                <a:spcPct val="95000"/>
              </a:lnSpc>
              <a:spcBef>
                <a:spcPts val="0"/>
              </a:spcBef>
              <a:spcAft>
                <a:spcPts val="0"/>
              </a:spcAft>
              <a:buClr>
                <a:schemeClr val="dk1"/>
              </a:buClr>
              <a:buSzPts val="1385"/>
              <a:buFont typeface="Open Sans"/>
              <a:buChar char="●"/>
            </a:pPr>
            <a:r>
              <a:rPr lang="en" sz="1385">
                <a:solidFill>
                  <a:schemeClr val="dk1"/>
                </a:solidFill>
                <a:latin typeface="Open Sans"/>
                <a:ea typeface="Open Sans"/>
                <a:cs typeface="Open Sans"/>
                <a:sym typeface="Open Sans"/>
              </a:rPr>
              <a:t>Social Media Advertising: Promote your products or services through paid ads on social networks.</a:t>
            </a:r>
            <a:endParaRPr sz="1385">
              <a:solidFill>
                <a:schemeClr val="dk1"/>
              </a:solidFill>
              <a:latin typeface="Open Sans"/>
              <a:ea typeface="Open Sans"/>
              <a:cs typeface="Open Sans"/>
              <a:sym typeface="Open Sans"/>
            </a:endParaRPr>
          </a:p>
          <a:p>
            <a:pPr indent="-316547" lvl="0" marL="457200" rtl="0" algn="l">
              <a:lnSpc>
                <a:spcPct val="95000"/>
              </a:lnSpc>
              <a:spcBef>
                <a:spcPts val="0"/>
              </a:spcBef>
              <a:spcAft>
                <a:spcPts val="0"/>
              </a:spcAft>
              <a:buClr>
                <a:schemeClr val="dk1"/>
              </a:buClr>
              <a:buSzPts val="1385"/>
              <a:buFont typeface="Open Sans"/>
              <a:buChar char="●"/>
            </a:pPr>
            <a:r>
              <a:rPr lang="en" sz="1385">
                <a:solidFill>
                  <a:schemeClr val="dk1"/>
                </a:solidFill>
                <a:latin typeface="Open Sans"/>
                <a:ea typeface="Open Sans"/>
                <a:cs typeface="Open Sans"/>
                <a:sym typeface="Open Sans"/>
              </a:rPr>
              <a:t>Affiliate Marketing: Partner with affiliates to promote your products or services.</a:t>
            </a:r>
            <a:endParaRPr sz="1385">
              <a:solidFill>
                <a:schemeClr val="dk1"/>
              </a:solidFill>
              <a:latin typeface="Open Sans"/>
              <a:ea typeface="Open Sans"/>
              <a:cs typeface="Open Sans"/>
              <a:sym typeface="Open Sans"/>
            </a:endParaRPr>
          </a:p>
          <a:p>
            <a:pPr indent="0" lvl="0" marL="0" rtl="0" algn="l">
              <a:lnSpc>
                <a:spcPct val="95000"/>
              </a:lnSpc>
              <a:spcBef>
                <a:spcPts val="1200"/>
              </a:spcBef>
              <a:spcAft>
                <a:spcPts val="0"/>
              </a:spcAft>
              <a:buClr>
                <a:schemeClr val="dk1"/>
              </a:buClr>
              <a:buSzPts val="852"/>
              <a:buFont typeface="Arial"/>
              <a:buNone/>
            </a:pPr>
            <a:r>
              <a:t/>
            </a:r>
            <a:endParaRPr sz="1385">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9058ac3985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9058ac398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9058ac3985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9058ac3985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Ecommerce businesses these are some integral campaigns that you should have set up</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9058ac3985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9058ac3985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202124"/>
                </a:solidFill>
                <a:highlight>
                  <a:srgbClr val="FFFFFF"/>
                </a:highlight>
                <a:latin typeface="Roboto"/>
                <a:ea typeface="Roboto"/>
                <a:cs typeface="Roboto"/>
                <a:sym typeface="Roboto"/>
              </a:rPr>
              <a:t>A blacklist is </a:t>
            </a:r>
            <a:r>
              <a:rPr lang="en" sz="1500">
                <a:solidFill>
                  <a:srgbClr val="040C28"/>
                </a:solidFill>
                <a:latin typeface="Roboto"/>
                <a:ea typeface="Roboto"/>
                <a:cs typeface="Roboto"/>
                <a:sym typeface="Roboto"/>
              </a:rPr>
              <a:t>a collection of IP addresses that are believed to distribute spam; emails from these addresses are either blocked or routed to the recipient's spam folder</a:t>
            </a:r>
            <a:r>
              <a:rPr lang="en" sz="1500">
                <a:solidFill>
                  <a:srgbClr val="202124"/>
                </a:solidFill>
                <a:highlight>
                  <a:srgbClr val="FFFFFF"/>
                </a:highlight>
                <a:latin typeface="Roboto"/>
                <a:ea typeface="Roboto"/>
                <a:cs typeface="Roboto"/>
                <a:sym typeface="Roboto"/>
              </a:rPr>
              <a:t>. Blacklists are identified by spam filters, which use set criteria to identify emails believed to be of a malicious or spammy nature.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9058ac3985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9058ac3985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8b6489a793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8b6489a793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if I told you, though, that as visionary as us entrepreneurs are, we often lack a marketing strategy. Interestingly, the marketing strategy (which can also be looked at as a vision) is an important part of making your vision for your business come to life. Without a plan, it feels like you’re throwing spaghetti at the wall and trying to make it stick. Or you’re spraying and praying and hoping that the right people hear your message.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8b6489a793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8b6489a793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8b6489a79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8b6489a79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the SMART goals we talked about </a:t>
            </a:r>
            <a:r>
              <a:rPr lang="en"/>
              <a:t>earlier</a:t>
            </a:r>
            <a:r>
              <a:rPr lang="en"/>
              <a:t>? Metrics are going to be how you determine if you have met them.</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8b6489a793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8b6489a793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1. Website Traffic:</a:t>
            </a:r>
            <a:endParaRPr sz="1400">
              <a:solidFill>
                <a:schemeClr val="dk1"/>
              </a:solidFill>
              <a:latin typeface="Open Sans"/>
              <a:ea typeface="Open Sans"/>
              <a:cs typeface="Open Sans"/>
              <a:sym typeface="Open Sans"/>
            </a:endParaRPr>
          </a:p>
          <a:p>
            <a:pPr indent="-317500" lvl="0" marL="457200" rtl="0" algn="l">
              <a:lnSpc>
                <a:spcPct val="115000"/>
              </a:lnSpc>
              <a:spcBef>
                <a:spcPts val="120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Monitor the number of visitors, page views, and user behavior on your website. Use tools like Google Analytics.</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2. Conversion Rate:</a:t>
            </a:r>
            <a:endParaRPr sz="1400">
              <a:solidFill>
                <a:schemeClr val="dk1"/>
              </a:solidFill>
              <a:latin typeface="Open Sans"/>
              <a:ea typeface="Open Sans"/>
              <a:cs typeface="Open Sans"/>
              <a:sym typeface="Open Sans"/>
            </a:endParaRPr>
          </a:p>
          <a:p>
            <a:pPr indent="-317500" lvl="0" marL="457200" rtl="0" algn="l">
              <a:lnSpc>
                <a:spcPct val="115000"/>
              </a:lnSpc>
              <a:spcBef>
                <a:spcPts val="120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Calculate the percentage of visitors who take a desired action, such as making a purchase or filling out a contact form.</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3. Return on Investment (ROI):</a:t>
            </a:r>
            <a:endParaRPr sz="1400">
              <a:solidFill>
                <a:schemeClr val="dk1"/>
              </a:solidFill>
              <a:latin typeface="Open Sans"/>
              <a:ea typeface="Open Sans"/>
              <a:cs typeface="Open Sans"/>
              <a:sym typeface="Open Sans"/>
            </a:endParaRPr>
          </a:p>
          <a:p>
            <a:pPr indent="-317500" lvl="0" marL="457200" rtl="0" algn="l">
              <a:lnSpc>
                <a:spcPct val="115000"/>
              </a:lnSpc>
              <a:spcBef>
                <a:spcPts val="120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Measure the return on your marketing investment by comparing the cost of your campaigns to the revenue generated.</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4. Click-Through Rate (CTR):</a:t>
            </a:r>
            <a:endParaRPr sz="1400">
              <a:solidFill>
                <a:schemeClr val="dk1"/>
              </a:solidFill>
              <a:latin typeface="Open Sans"/>
              <a:ea typeface="Open Sans"/>
              <a:cs typeface="Open Sans"/>
              <a:sym typeface="Open Sans"/>
            </a:endParaRPr>
          </a:p>
          <a:p>
            <a:pPr indent="-317500" lvl="0" marL="457200" rtl="0" algn="l">
              <a:lnSpc>
                <a:spcPct val="115000"/>
              </a:lnSpc>
              <a:spcBef>
                <a:spcPts val="120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Track the percentage of people who clicked on your ads or email links, indicating engagement.</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5. Customer Acquisition Cost (CAC):</a:t>
            </a:r>
            <a:endParaRPr sz="1400">
              <a:solidFill>
                <a:schemeClr val="dk1"/>
              </a:solidFill>
              <a:latin typeface="Open Sans"/>
              <a:ea typeface="Open Sans"/>
              <a:cs typeface="Open Sans"/>
              <a:sym typeface="Open Sans"/>
            </a:endParaRPr>
          </a:p>
          <a:p>
            <a:pPr indent="-317500" lvl="0" marL="457200" rtl="0" algn="l">
              <a:lnSpc>
                <a:spcPct val="115000"/>
              </a:lnSpc>
              <a:spcBef>
                <a:spcPts val="120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Determine how much it costs to acquire a new customer through your marketing efforts.</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6. Customer Lifetime Value (CLV):</a:t>
            </a:r>
            <a:endParaRPr sz="1400">
              <a:solidFill>
                <a:schemeClr val="dk1"/>
              </a:solidFill>
              <a:latin typeface="Open Sans"/>
              <a:ea typeface="Open Sans"/>
              <a:cs typeface="Open Sans"/>
              <a:sym typeface="Open Sans"/>
            </a:endParaRPr>
          </a:p>
          <a:p>
            <a:pPr indent="-317500" lvl="0" marL="457200" rtl="0" algn="l">
              <a:lnSpc>
                <a:spcPct val="115000"/>
              </a:lnSpc>
              <a:spcBef>
                <a:spcPts val="120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Estimate the total revenue a customer is expected to generate over their entire relationship with your business.</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7. Social Media Engagement:</a:t>
            </a:r>
            <a:endParaRPr sz="1400">
              <a:solidFill>
                <a:schemeClr val="dk1"/>
              </a:solidFill>
              <a:latin typeface="Open Sans"/>
              <a:ea typeface="Open Sans"/>
              <a:cs typeface="Open Sans"/>
              <a:sym typeface="Open Sans"/>
            </a:endParaRPr>
          </a:p>
          <a:p>
            <a:pPr indent="-317500" lvl="0" marL="457200" rtl="0" algn="l">
              <a:lnSpc>
                <a:spcPct val="115000"/>
              </a:lnSpc>
              <a:spcBef>
                <a:spcPts val="120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Monitor likes, comments, shares, and follower growth on social media platforms.</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8. Email Metrics:</a:t>
            </a:r>
            <a:endParaRPr sz="1400">
              <a:solidFill>
                <a:schemeClr val="dk1"/>
              </a:solidFill>
              <a:latin typeface="Open Sans"/>
              <a:ea typeface="Open Sans"/>
              <a:cs typeface="Open Sans"/>
              <a:sym typeface="Open Sans"/>
            </a:endParaRPr>
          </a:p>
          <a:p>
            <a:pPr indent="-317500" lvl="0" marL="457200" rtl="0" algn="l">
              <a:lnSpc>
                <a:spcPct val="115000"/>
              </a:lnSpc>
              <a:spcBef>
                <a:spcPts val="120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Track email open rates, click-through rates, unsubscribe rates, and conversion rates from email campaigns.</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9. Bounce Rate:</a:t>
            </a:r>
            <a:endParaRPr sz="1400">
              <a:solidFill>
                <a:schemeClr val="dk1"/>
              </a:solidFill>
              <a:latin typeface="Open Sans"/>
              <a:ea typeface="Open Sans"/>
              <a:cs typeface="Open Sans"/>
              <a:sym typeface="Open Sans"/>
            </a:endParaRPr>
          </a:p>
          <a:p>
            <a:pPr indent="-317500" lvl="0" marL="457200" rtl="0" algn="l">
              <a:lnSpc>
                <a:spcPct val="115000"/>
              </a:lnSpc>
              <a:spcBef>
                <a:spcPts val="120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Measure the percentage of visitors who leave your website after viewing only one page.</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10. Churn Rate:</a:t>
            </a:r>
            <a:endParaRPr sz="1400">
              <a:solidFill>
                <a:schemeClr val="dk1"/>
              </a:solidFill>
              <a:latin typeface="Open Sans"/>
              <a:ea typeface="Open Sans"/>
              <a:cs typeface="Open Sans"/>
              <a:sym typeface="Open Sans"/>
            </a:endParaRPr>
          </a:p>
          <a:p>
            <a:pPr indent="-317500" lvl="0" marL="457200" rtl="0" algn="l">
              <a:lnSpc>
                <a:spcPct val="115000"/>
              </a:lnSpc>
              <a:spcBef>
                <a:spcPts val="120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Calculate the rate at which customers stop using your product or service.</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9058ac3985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9058ac3985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9058ac3985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9058ac3985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9058ac3985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9058ac3985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9058ac3985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9058ac3985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9058ac398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9058ac398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9058ac3985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9058ac3985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have a shopify site, shopify forms and emails is FREE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8b6489a793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8b6489a79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800">
                <a:solidFill>
                  <a:schemeClr val="dk1"/>
                </a:solidFill>
                <a:latin typeface="Open Sans"/>
                <a:ea typeface="Open Sans"/>
                <a:cs typeface="Open Sans"/>
                <a:sym typeface="Open Sans"/>
              </a:rPr>
              <a:t>You’ll eventually learn the right levers to pull to reach the right people.</a:t>
            </a:r>
            <a:endParaRPr sz="18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8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800">
                <a:solidFill>
                  <a:schemeClr val="dk1"/>
                </a:solidFill>
                <a:latin typeface="Open Sans"/>
                <a:ea typeface="Open Sans"/>
                <a:cs typeface="Open Sans"/>
                <a:sym typeface="Open Sans"/>
              </a:rPr>
              <a:t>Recognize that change is inevitable and often brings new possibilities. Be open to trying new approaches and technologies.</a:t>
            </a:r>
            <a:endParaRPr sz="1800">
              <a:solidFill>
                <a:schemeClr val="dk1"/>
              </a:solidFill>
              <a:latin typeface="Open Sans"/>
              <a:ea typeface="Open Sans"/>
              <a:cs typeface="Open Sans"/>
              <a:sym typeface="Open Sans"/>
            </a:endParaRPr>
          </a:p>
          <a:p>
            <a:pPr indent="-342900" lvl="0" marL="457200" rtl="0" algn="l">
              <a:lnSpc>
                <a:spcPct val="115000"/>
              </a:lnSpc>
              <a:spcBef>
                <a:spcPts val="120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Stay informed about industry trends, emerging technologies, and evolving consumer behaviors. Invest in learning and skill development.</a:t>
            </a:r>
            <a:endParaRPr sz="1800">
              <a:solidFill>
                <a:schemeClr val="dk1"/>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Watch your competitors</a:t>
            </a:r>
            <a:endParaRPr sz="1800">
              <a:solidFill>
                <a:schemeClr val="dk1"/>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Listen to your customers. Their feedback can provide valuable insights for improvements and adaptations to your products, services, and marketing strategies. Set up feedback systems.</a:t>
            </a:r>
            <a:endParaRPr sz="1800">
              <a:solidFill>
                <a:schemeClr val="dk1"/>
              </a:solidFill>
              <a:latin typeface="Open Sans"/>
              <a:ea typeface="Open Sans"/>
              <a:cs typeface="Open Sans"/>
              <a:sym typeface="Open Sans"/>
            </a:endParaRPr>
          </a:p>
          <a:p>
            <a:pPr indent="0" lvl="0" marL="457200" rtl="0" algn="l">
              <a:lnSpc>
                <a:spcPct val="115000"/>
              </a:lnSpc>
              <a:spcBef>
                <a:spcPts val="1200"/>
              </a:spcBef>
              <a:spcAft>
                <a:spcPts val="0"/>
              </a:spcAft>
              <a:buNone/>
            </a:pPr>
            <a:r>
              <a:t/>
            </a:r>
            <a:endParaRPr sz="1800">
              <a:solidFill>
                <a:schemeClr val="dk1"/>
              </a:solidFill>
              <a:latin typeface="Open Sans"/>
              <a:ea typeface="Open Sans"/>
              <a:cs typeface="Open Sans"/>
              <a:sym typeface="Open Sans"/>
            </a:endParaRPr>
          </a:p>
          <a:p>
            <a:pPr indent="-342900" lvl="0" marL="457200" rtl="0" algn="l">
              <a:lnSpc>
                <a:spcPct val="115000"/>
              </a:lnSpc>
              <a:spcBef>
                <a:spcPts val="120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Base your marketing decisions on data and analytics. Regularly review performance metrics to identify areas that need adjustment.</a:t>
            </a:r>
            <a:endParaRPr sz="1800">
              <a:solidFill>
                <a:schemeClr val="dk1"/>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Build a marketing strategy that allows for flexibility and quick responses to changing market conditions or unexpected events.</a:t>
            </a:r>
            <a:endParaRPr sz="18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800">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8b6489a793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8b6489a793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want you equipped to bring your vision for your business to life. I want you to succeed. There’s room for everyone to do well. I literally cheerlead for my clients. I always wanted to be a cheerleader in high school, but I wasn’t allowed, so now I do it for clients.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8b6489a793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8b6489a79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want to leave you with one of my favorite quotes I’ve seen all over social media. This was posted by Barbara Corcoran. I can’t find the original source.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Marketing is a lot of failure and a little success. So go out and just do it. Iterate and test and you’ll get better over time.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8b6489a79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8b6489a793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8b6489a793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8b6489a793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8b6489a793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8b6489a793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8b6489a793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8b6489a793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want you to walk away with less fear when it comes to marketing. I’m sure you’ve seen memes floating around LInkedIn talking about barbie and oppenheim </a:t>
            </a:r>
            <a:r>
              <a:rPr lang="en" sz="1400"/>
              <a:t>marketing</a:t>
            </a:r>
            <a:r>
              <a:rPr lang="en" sz="1400"/>
              <a:t> costs. Nevermind that </a:t>
            </a:r>
            <a:r>
              <a:rPr lang="en" sz="1400"/>
              <a:t> </a:t>
            </a:r>
            <a:r>
              <a:rPr lang="en" sz="1400">
                <a:solidFill>
                  <a:srgbClr val="040C28"/>
                </a:solidFill>
                <a:latin typeface="Roboto"/>
                <a:ea typeface="Roboto"/>
                <a:cs typeface="Roboto"/>
                <a:sym typeface="Roboto"/>
              </a:rPr>
              <a:t>$150 million</a:t>
            </a:r>
            <a:r>
              <a:rPr lang="en" sz="1400">
                <a:solidFill>
                  <a:srgbClr val="202124"/>
                </a:solidFill>
                <a:highlight>
                  <a:srgbClr val="FFFFFF"/>
                </a:highlight>
                <a:latin typeface="Roboto"/>
                <a:ea typeface="Roboto"/>
                <a:cs typeface="Roboto"/>
                <a:sym typeface="Roboto"/>
              </a:rPr>
              <a:t> on marketing isn't that crazy, and most of the brands that collaborated actually paid the company to participate.</a:t>
            </a: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8b6489a793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8b6489a793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Setting goals is the best way to eventually determine if your marketing is working.  So we start with goals and build out our strategy from the goals we want to achieve.</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8b6489a79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8b6489a79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S - Specific: Your goals should be well-defined and specific, leaving no room for ambiguity. The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clearer your goal, the easier it is to work towards it.</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M - Measurable: Effective goals should be quantifiable. You need to be able to track progress and measure success. Ask yourself: How will I know when I've achieved this goal?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A - Achievable: While ambitious goals are great, they should also be attainable. Ensure that your goals are realistic given your resources, capabilities, and constraints.</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R - Relevant: Your goals should align with your business's mission, vision, and overall strategy. They should be relevant to your long-term success.</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 - Time-bound: Setting a deadline for your goals creates a sense of urgency and accountability. When will you achieve this goal? What's the timeframe?</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7.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redsift.com/tools/investigate"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8.png"/><Relationship Id="rId6" Type="http://schemas.openxmlformats.org/officeDocument/2006/relationships/image" Target="../media/image10.jpg"/><Relationship Id="rId7" Type="http://schemas.openxmlformats.org/officeDocument/2006/relationships/image" Target="../media/image16.jpg"/><Relationship Id="rId8"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1.jpg"/><Relationship Id="rId4" Type="http://schemas.openxmlformats.org/officeDocument/2006/relationships/image" Target="../media/image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2.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2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2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ctrTitle"/>
          </p:nvPr>
        </p:nvSpPr>
        <p:spPr>
          <a:xfrm>
            <a:off x="3044700" y="1444255"/>
            <a:ext cx="3054600" cy="1537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SMART Marketing On a Budget</a:t>
            </a:r>
            <a:endParaRPr/>
          </a:p>
        </p:txBody>
      </p:sp>
      <p:sp>
        <p:nvSpPr>
          <p:cNvPr id="63" name="Google Shape;63;p13"/>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393925"/>
            <a:ext cx="39999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SMART Goal</a:t>
            </a:r>
            <a:endParaRPr/>
          </a:p>
        </p:txBody>
      </p:sp>
      <p:sp>
        <p:nvSpPr>
          <p:cNvPr id="119" name="Google Shape;119;p22"/>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highlight>
                  <a:srgbClr val="00FF00"/>
                </a:highlight>
              </a:rPr>
              <a:t>Grow email subscription list 30% by the end of Q4 using social media to drive people to the sign up form. </a:t>
            </a:r>
            <a:endParaRPr sz="1800">
              <a:highlight>
                <a:srgbClr val="00FF00"/>
              </a:highlight>
            </a:endParaRPr>
          </a:p>
        </p:txBody>
      </p:sp>
      <p:sp>
        <p:nvSpPr>
          <p:cNvPr id="120" name="Google Shape;120;p22"/>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highlight>
                  <a:schemeClr val="lt2"/>
                </a:highlight>
              </a:rPr>
              <a:t>Get more email subscribers.</a:t>
            </a:r>
            <a:endParaRPr sz="1800">
              <a:highlight>
                <a:schemeClr val="lt2"/>
              </a:highlight>
            </a:endParaRPr>
          </a:p>
        </p:txBody>
      </p:sp>
      <p:sp>
        <p:nvSpPr>
          <p:cNvPr id="121" name="Google Shape;121;p22"/>
          <p:cNvSpPr txBox="1"/>
          <p:nvPr>
            <p:ph type="title"/>
          </p:nvPr>
        </p:nvSpPr>
        <p:spPr>
          <a:xfrm>
            <a:off x="4832400" y="393925"/>
            <a:ext cx="39999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Not SMART</a:t>
            </a:r>
            <a:r>
              <a:rPr lang="en"/>
              <a:t> Goal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Why are SMART goals important?</a:t>
            </a:r>
            <a:endParaRPr/>
          </a:p>
        </p:txBody>
      </p:sp>
      <p:sp>
        <p:nvSpPr>
          <p:cNvPr id="127" name="Google Shape;127;p23"/>
          <p:cNvSpPr txBox="1"/>
          <p:nvPr/>
        </p:nvSpPr>
        <p:spPr>
          <a:xfrm>
            <a:off x="632400" y="1902150"/>
            <a:ext cx="80934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500">
                <a:solidFill>
                  <a:schemeClr val="lt1"/>
                </a:solidFill>
                <a:highlight>
                  <a:schemeClr val="lt2"/>
                </a:highlight>
                <a:latin typeface="Economica"/>
                <a:ea typeface="Economica"/>
                <a:cs typeface="Economica"/>
                <a:sym typeface="Economica"/>
              </a:rPr>
              <a:t>Roadmap To Success</a:t>
            </a:r>
            <a:endParaRPr sz="7500">
              <a:solidFill>
                <a:schemeClr val="lt1"/>
              </a:solidFill>
              <a:highlight>
                <a:schemeClr val="lt2"/>
              </a:highlight>
              <a:latin typeface="Economica"/>
              <a:ea typeface="Economica"/>
              <a:cs typeface="Economica"/>
              <a:sym typeface="Economic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Knowing Your Target Audience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490250" y="450150"/>
            <a:ext cx="7660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Your target audience can’t be everyone.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6"/>
          <p:cNvSpPr txBox="1"/>
          <p:nvPr>
            <p:ph idx="1" type="body"/>
          </p:nvPr>
        </p:nvSpPr>
        <p:spPr>
          <a:xfrm>
            <a:off x="225225" y="1147225"/>
            <a:ext cx="84306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5"/>
              <a:buNone/>
            </a:pPr>
            <a:r>
              <a:rPr b="1" lang="en" sz="1600"/>
              <a:t>1. Demographics:</a:t>
            </a:r>
            <a:r>
              <a:rPr lang="en" sz="1600"/>
              <a:t> </a:t>
            </a:r>
            <a:endParaRPr sz="1600"/>
          </a:p>
          <a:p>
            <a:pPr indent="0" lvl="0" marL="0" rtl="0" algn="l">
              <a:lnSpc>
                <a:spcPct val="100000"/>
              </a:lnSpc>
              <a:spcBef>
                <a:spcPts val="0"/>
              </a:spcBef>
              <a:spcAft>
                <a:spcPts val="0"/>
              </a:spcAft>
              <a:buSzPts val="275"/>
              <a:buNone/>
            </a:pPr>
            <a:r>
              <a:rPr lang="en" sz="1600"/>
              <a:t>Who are they? (Age, gender, location, income, etc.)</a:t>
            </a:r>
            <a:br>
              <a:rPr lang="en" sz="1600"/>
            </a:br>
            <a:endParaRPr sz="1600"/>
          </a:p>
          <a:p>
            <a:pPr indent="0" lvl="0" marL="0" rtl="0" algn="l">
              <a:lnSpc>
                <a:spcPct val="100000"/>
              </a:lnSpc>
              <a:spcBef>
                <a:spcPts val="0"/>
              </a:spcBef>
              <a:spcAft>
                <a:spcPts val="0"/>
              </a:spcAft>
              <a:buSzPts val="275"/>
              <a:buNone/>
            </a:pPr>
            <a:r>
              <a:rPr b="1" lang="en" sz="1600"/>
              <a:t>2. Psychographics:</a:t>
            </a:r>
            <a:endParaRPr b="1" sz="1600"/>
          </a:p>
          <a:p>
            <a:pPr indent="0" lvl="0" marL="0" rtl="0" algn="l">
              <a:lnSpc>
                <a:spcPct val="100000"/>
              </a:lnSpc>
              <a:spcBef>
                <a:spcPts val="0"/>
              </a:spcBef>
              <a:spcAft>
                <a:spcPts val="0"/>
              </a:spcAft>
              <a:buSzPts val="275"/>
              <a:buNone/>
            </a:pPr>
            <a:r>
              <a:rPr lang="en" sz="1600"/>
              <a:t>What are their interests, values, and lifestyles?</a:t>
            </a:r>
            <a:br>
              <a:rPr lang="en" sz="1600"/>
            </a:br>
            <a:endParaRPr sz="1600"/>
          </a:p>
          <a:p>
            <a:pPr indent="0" lvl="0" marL="0" rtl="0" algn="l">
              <a:lnSpc>
                <a:spcPct val="100000"/>
              </a:lnSpc>
              <a:spcBef>
                <a:spcPts val="0"/>
              </a:spcBef>
              <a:spcAft>
                <a:spcPts val="0"/>
              </a:spcAft>
              <a:buSzPts val="275"/>
              <a:buNone/>
            </a:pPr>
            <a:r>
              <a:rPr b="1" lang="en" sz="1600"/>
              <a:t>3. Pain Points and Challenges:</a:t>
            </a:r>
            <a:endParaRPr b="1" sz="1600"/>
          </a:p>
          <a:p>
            <a:pPr indent="0" lvl="0" marL="0" rtl="0" algn="l">
              <a:lnSpc>
                <a:spcPct val="100000"/>
              </a:lnSpc>
              <a:spcBef>
                <a:spcPts val="0"/>
              </a:spcBef>
              <a:spcAft>
                <a:spcPts val="0"/>
              </a:spcAft>
              <a:buSzPts val="275"/>
              <a:buNone/>
            </a:pPr>
            <a:r>
              <a:rPr lang="en" sz="1600"/>
              <a:t>What problems are they trying to solve? What challenges do they face?</a:t>
            </a:r>
            <a:br>
              <a:rPr lang="en" sz="1600"/>
            </a:br>
            <a:endParaRPr sz="1600"/>
          </a:p>
          <a:p>
            <a:pPr indent="0" lvl="0" marL="0" rtl="0" algn="l">
              <a:lnSpc>
                <a:spcPct val="100000"/>
              </a:lnSpc>
              <a:spcBef>
                <a:spcPts val="0"/>
              </a:spcBef>
              <a:spcAft>
                <a:spcPts val="0"/>
              </a:spcAft>
              <a:buSzPts val="275"/>
              <a:buNone/>
            </a:pPr>
            <a:r>
              <a:rPr b="1" lang="en" sz="1600"/>
              <a:t>4. Buying Behavior:</a:t>
            </a:r>
            <a:endParaRPr b="1" sz="1600"/>
          </a:p>
          <a:p>
            <a:pPr indent="0" lvl="0" marL="0" rtl="0" algn="l">
              <a:lnSpc>
                <a:spcPct val="100000"/>
              </a:lnSpc>
              <a:spcBef>
                <a:spcPts val="0"/>
              </a:spcBef>
              <a:spcAft>
                <a:spcPts val="0"/>
              </a:spcAft>
              <a:buSzPts val="275"/>
              <a:buNone/>
            </a:pPr>
            <a:r>
              <a:rPr lang="en" sz="1600"/>
              <a:t>How do they make purchasing decisions? What influences them?</a:t>
            </a:r>
            <a:br>
              <a:rPr lang="en" sz="1600"/>
            </a:br>
            <a:endParaRPr sz="1600"/>
          </a:p>
          <a:p>
            <a:pPr indent="0" lvl="0" marL="0" rtl="0" algn="l">
              <a:lnSpc>
                <a:spcPct val="100000"/>
              </a:lnSpc>
              <a:spcBef>
                <a:spcPts val="0"/>
              </a:spcBef>
              <a:spcAft>
                <a:spcPts val="0"/>
              </a:spcAft>
              <a:buSzPts val="275"/>
              <a:buNone/>
            </a:pPr>
            <a:r>
              <a:rPr b="1" lang="en" sz="1600"/>
              <a:t>5. Communication Preferences:</a:t>
            </a:r>
            <a:endParaRPr b="1" sz="1600"/>
          </a:p>
          <a:p>
            <a:pPr indent="0" lvl="0" marL="0" rtl="0" algn="l">
              <a:lnSpc>
                <a:spcPct val="100000"/>
              </a:lnSpc>
              <a:spcBef>
                <a:spcPts val="0"/>
              </a:spcBef>
              <a:spcAft>
                <a:spcPts val="0"/>
              </a:spcAft>
              <a:buSzPts val="275"/>
              <a:buNone/>
            </a:pPr>
            <a:r>
              <a:rPr lang="en" sz="1600"/>
              <a:t>Where and how do they prefer to receive information?</a:t>
            </a:r>
            <a:br>
              <a:rPr lang="en" sz="1600"/>
            </a:br>
            <a:endParaRPr sz="1600"/>
          </a:p>
        </p:txBody>
      </p:sp>
      <p:sp>
        <p:nvSpPr>
          <p:cNvPr id="143" name="Google Shape;143;p2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Creating a Target Audience Persona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Example Target Audience Persona</a:t>
            </a:r>
            <a:endParaRPr/>
          </a:p>
        </p:txBody>
      </p:sp>
      <p:sp>
        <p:nvSpPr>
          <p:cNvPr id="149" name="Google Shape;149;p27"/>
          <p:cNvSpPr txBox="1"/>
          <p:nvPr>
            <p:ph idx="1" type="body"/>
          </p:nvPr>
        </p:nvSpPr>
        <p:spPr>
          <a:xfrm>
            <a:off x="311700" y="10773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t>Let's say you're selling organic skincare products. Your target audience might include:</a:t>
            </a:r>
            <a:endParaRPr sz="1700"/>
          </a:p>
          <a:p>
            <a:pPr indent="0" lvl="0" marL="0" rtl="0" algn="l">
              <a:spcBef>
                <a:spcPts val="1200"/>
              </a:spcBef>
              <a:spcAft>
                <a:spcPts val="0"/>
              </a:spcAft>
              <a:buClr>
                <a:schemeClr val="dk1"/>
              </a:buClr>
              <a:buSzPts val="1100"/>
              <a:buFont typeface="Arial"/>
              <a:buNone/>
            </a:pPr>
            <a:r>
              <a:rPr b="1" lang="en" sz="1700"/>
              <a:t>Demographics:</a:t>
            </a:r>
            <a:r>
              <a:rPr lang="en" sz="1700"/>
              <a:t> Women aged 25-45, urban and suburban areas.</a:t>
            </a:r>
            <a:endParaRPr sz="1700"/>
          </a:p>
          <a:p>
            <a:pPr indent="0" lvl="0" marL="0" rtl="0" algn="l">
              <a:spcBef>
                <a:spcPts val="1200"/>
              </a:spcBef>
              <a:spcAft>
                <a:spcPts val="0"/>
              </a:spcAft>
              <a:buClr>
                <a:schemeClr val="dk1"/>
              </a:buClr>
              <a:buSzPts val="1100"/>
              <a:buFont typeface="Arial"/>
              <a:buNone/>
            </a:pPr>
            <a:r>
              <a:rPr b="1" lang="en" sz="1700">
                <a:highlight>
                  <a:srgbClr val="FFFF00"/>
                </a:highlight>
              </a:rPr>
              <a:t>Psychographics: </a:t>
            </a:r>
            <a:r>
              <a:rPr lang="en" sz="1700">
                <a:highlight>
                  <a:srgbClr val="FFFF00"/>
                </a:highlight>
              </a:rPr>
              <a:t>Health-conscious, environmentally aware, and seeking natural beauty solutions.</a:t>
            </a:r>
            <a:endParaRPr sz="1700">
              <a:highlight>
                <a:srgbClr val="FFFF00"/>
              </a:highlight>
            </a:endParaRPr>
          </a:p>
          <a:p>
            <a:pPr indent="0" lvl="0" marL="0" rtl="0" algn="l">
              <a:spcBef>
                <a:spcPts val="1200"/>
              </a:spcBef>
              <a:spcAft>
                <a:spcPts val="0"/>
              </a:spcAft>
              <a:buClr>
                <a:schemeClr val="dk1"/>
              </a:buClr>
              <a:buSzPts val="1100"/>
              <a:buFont typeface="Arial"/>
              <a:buNone/>
            </a:pPr>
            <a:r>
              <a:rPr b="1" lang="en" sz="1700">
                <a:highlight>
                  <a:srgbClr val="FFFF00"/>
                </a:highlight>
              </a:rPr>
              <a:t>Pain Points: </a:t>
            </a:r>
            <a:r>
              <a:rPr lang="en" sz="1700">
                <a:highlight>
                  <a:srgbClr val="FFFF00"/>
                </a:highlight>
              </a:rPr>
              <a:t>Concerns about skin health, desire for eco-friendly products, seeking anti-aging solutions for fine lines and wrinkles.</a:t>
            </a:r>
            <a:endParaRPr sz="1700">
              <a:highlight>
                <a:srgbClr val="FFFF00"/>
              </a:highlight>
            </a:endParaRPr>
          </a:p>
          <a:p>
            <a:pPr indent="0" lvl="0" marL="0" rtl="0" algn="l">
              <a:spcBef>
                <a:spcPts val="1200"/>
              </a:spcBef>
              <a:spcAft>
                <a:spcPts val="0"/>
              </a:spcAft>
              <a:buClr>
                <a:schemeClr val="dk1"/>
              </a:buClr>
              <a:buSzPts val="1100"/>
              <a:buFont typeface="Arial"/>
              <a:buNone/>
            </a:pPr>
            <a:r>
              <a:rPr b="1" lang="en" sz="1700"/>
              <a:t>Buying Behavior: </a:t>
            </a:r>
            <a:r>
              <a:rPr lang="en" sz="1700"/>
              <a:t>Research-driven, influenced by online reviews and recommendations.</a:t>
            </a:r>
            <a:endParaRPr sz="1700"/>
          </a:p>
          <a:p>
            <a:pPr indent="0" lvl="0" marL="0" rtl="0" algn="l">
              <a:spcBef>
                <a:spcPts val="1200"/>
              </a:spcBef>
              <a:spcAft>
                <a:spcPts val="0"/>
              </a:spcAft>
              <a:buClr>
                <a:schemeClr val="dk1"/>
              </a:buClr>
              <a:buSzPts val="1100"/>
              <a:buFont typeface="Arial"/>
              <a:buNone/>
            </a:pPr>
            <a:r>
              <a:rPr b="1" lang="en" sz="1700"/>
              <a:t>Communication Preferences: </a:t>
            </a:r>
            <a:r>
              <a:rPr lang="en" sz="1700"/>
              <a:t>Active on social media, email subscribers.</a:t>
            </a:r>
            <a:endParaRPr sz="1700"/>
          </a:p>
          <a:p>
            <a:pPr indent="0" lvl="0" marL="0" rtl="0" algn="l">
              <a:lnSpc>
                <a:spcPct val="100000"/>
              </a:lnSpc>
              <a:spcBef>
                <a:spcPts val="1200"/>
              </a:spcBef>
              <a:spcAft>
                <a:spcPts val="0"/>
              </a:spcAft>
              <a:buClr>
                <a:schemeClr val="dk1"/>
              </a:buClr>
              <a:buSzPts val="1100"/>
              <a:buFont typeface="Arial"/>
              <a:buNone/>
            </a:pPr>
            <a:r>
              <a:t/>
            </a:r>
            <a:endParaRPr sz="1400"/>
          </a:p>
          <a:p>
            <a:pPr indent="0" lvl="0" marL="0" rtl="0" algn="l">
              <a:spcBef>
                <a:spcPts val="0"/>
              </a:spcBef>
              <a:spcAft>
                <a:spcPts val="1200"/>
              </a:spcAft>
              <a:buNone/>
            </a:pPr>
            <a:r>
              <a:t/>
            </a:r>
            <a:endParaRPr sz="2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But WHYYY?</a:t>
            </a:r>
            <a:endParaRPr/>
          </a:p>
        </p:txBody>
      </p:sp>
      <p:sp>
        <p:nvSpPr>
          <p:cNvPr id="155" name="Google Shape;155;p28"/>
          <p:cNvSpPr txBox="1"/>
          <p:nvPr>
            <p:ph idx="1" type="body"/>
          </p:nvPr>
        </p:nvSpPr>
        <p:spPr>
          <a:xfrm>
            <a:off x="311700" y="1225225"/>
            <a:ext cx="6409500" cy="3354000"/>
          </a:xfrm>
          <a:prstGeom prst="rect">
            <a:avLst/>
          </a:prstGeom>
        </p:spPr>
        <p:txBody>
          <a:bodyPr anchorCtr="0" anchor="t" bIns="91425" lIns="91425" spcFirstLastPara="1" rIns="91425" wrap="square" tIns="91425">
            <a:normAutofit/>
          </a:bodyPr>
          <a:lstStyle/>
          <a:p>
            <a:pPr indent="-342900" lvl="0" marL="457200" rtl="0" algn="l">
              <a:spcBef>
                <a:spcPts val="1500"/>
              </a:spcBef>
              <a:spcAft>
                <a:spcPts val="0"/>
              </a:spcAft>
              <a:buClr>
                <a:schemeClr val="dk1"/>
              </a:buClr>
              <a:buSzPts val="1800"/>
              <a:buFont typeface="Open Sans"/>
              <a:buChar char="●"/>
            </a:pPr>
            <a:r>
              <a:rPr b="1" lang="en"/>
              <a:t>Tailored Marketing: </a:t>
            </a:r>
            <a:r>
              <a:rPr lang="en"/>
              <a:t>Craft messages and campaigns that resonate with your audience.</a:t>
            </a:r>
            <a:endParaRPr/>
          </a:p>
          <a:p>
            <a:pPr indent="-342900" lvl="0" marL="457200" rtl="0" algn="l">
              <a:spcBef>
                <a:spcPts val="0"/>
              </a:spcBef>
              <a:spcAft>
                <a:spcPts val="0"/>
              </a:spcAft>
              <a:buClr>
                <a:schemeClr val="dk1"/>
              </a:buClr>
              <a:buSzPts val="1800"/>
              <a:buFont typeface="Open Sans"/>
              <a:buChar char="●"/>
            </a:pPr>
            <a:r>
              <a:rPr b="1" lang="en"/>
              <a:t>Cost-Effective: </a:t>
            </a:r>
            <a:r>
              <a:rPr lang="en"/>
              <a:t>Allocate your marketing budget more efficiently.</a:t>
            </a:r>
            <a:endParaRPr/>
          </a:p>
          <a:p>
            <a:pPr indent="-342900" lvl="0" marL="457200" rtl="0" algn="l">
              <a:spcBef>
                <a:spcPts val="0"/>
              </a:spcBef>
              <a:spcAft>
                <a:spcPts val="0"/>
              </a:spcAft>
              <a:buClr>
                <a:schemeClr val="dk1"/>
              </a:buClr>
              <a:buSzPts val="1800"/>
              <a:buFont typeface="Open Sans"/>
              <a:buChar char="●"/>
            </a:pPr>
            <a:r>
              <a:rPr b="1" lang="en"/>
              <a:t>Build Relationships: </a:t>
            </a:r>
            <a:r>
              <a:rPr lang="en"/>
              <a:t>Create trust and loyalty by addressing their specific needs.</a:t>
            </a:r>
            <a:endParaRPr/>
          </a:p>
          <a:p>
            <a:pPr indent="-342900" lvl="0" marL="457200" rtl="0" algn="l">
              <a:spcBef>
                <a:spcPts val="0"/>
              </a:spcBef>
              <a:spcAft>
                <a:spcPts val="0"/>
              </a:spcAft>
              <a:buClr>
                <a:schemeClr val="dk1"/>
              </a:buClr>
              <a:buSzPts val="1800"/>
              <a:buFont typeface="Open Sans"/>
              <a:buChar char="●"/>
            </a:pPr>
            <a:r>
              <a:rPr b="1" lang="en"/>
              <a:t>Competitive Advantage: </a:t>
            </a:r>
            <a:r>
              <a:rPr lang="en"/>
              <a:t>Stay ahead by delivering what competitors can't.</a:t>
            </a:r>
            <a:endParaRPr/>
          </a:p>
          <a:p>
            <a:pPr indent="0" lvl="0" marL="0" rtl="0" algn="l">
              <a:spcBef>
                <a:spcPts val="150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9"/>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Branding and Identity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0"/>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is branding?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txBox="1"/>
          <p:nvPr>
            <p:ph type="title"/>
          </p:nvPr>
        </p:nvSpPr>
        <p:spPr>
          <a:xfrm>
            <a:off x="311700" y="1507350"/>
            <a:ext cx="8520600" cy="212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Branding is more than just a logo or a catchy slogan; it's the heart and soul of your business. It plays a fundamental role in shaping your marketing strategy and how your audience perceives your brand.</a:t>
            </a:r>
            <a:endParaRPr sz="4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311700" y="1187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Hi, nice to meet you!</a:t>
            </a:r>
            <a:endParaRPr/>
          </a:p>
        </p:txBody>
      </p:sp>
      <p:pic>
        <p:nvPicPr>
          <p:cNvPr id="69" name="Google Shape;69;p14"/>
          <p:cNvPicPr preferRelativeResize="0"/>
          <p:nvPr/>
        </p:nvPicPr>
        <p:blipFill>
          <a:blip r:embed="rId3">
            <a:alphaModFix/>
          </a:blip>
          <a:stretch>
            <a:fillRect/>
          </a:stretch>
        </p:blipFill>
        <p:spPr>
          <a:xfrm>
            <a:off x="1863425" y="1401525"/>
            <a:ext cx="5417150" cy="2708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2"/>
          <p:cNvSpPr txBox="1"/>
          <p:nvPr>
            <p:ph type="title"/>
          </p:nvPr>
        </p:nvSpPr>
        <p:spPr>
          <a:xfrm>
            <a:off x="490250" y="450150"/>
            <a:ext cx="77754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420"/>
              <a:t>Branding is the practice of creating a distinctive and recognizable identity. It encompasses visual elements like logos and colors, as well as messaging and the overall perception a brand evokes in the minds of its audience. </a:t>
            </a:r>
            <a:endParaRPr sz="342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3"/>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components contribute to branding?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4"/>
          <p:cNvSpPr txBox="1"/>
          <p:nvPr>
            <p:ph idx="1" type="body"/>
          </p:nvPr>
        </p:nvSpPr>
        <p:spPr>
          <a:xfrm>
            <a:off x="311700" y="283050"/>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1. Identity and Differentiation: Your brand defines who you are and what sets you apart from competitors. It creates a unique identity that helps customers recognize and remember you.</a:t>
            </a:r>
            <a:endParaRPr sz="1700"/>
          </a:p>
          <a:p>
            <a:pPr indent="0" lvl="0" marL="0" rtl="0" algn="l">
              <a:spcBef>
                <a:spcPts val="1200"/>
              </a:spcBef>
              <a:spcAft>
                <a:spcPts val="0"/>
              </a:spcAft>
              <a:buNone/>
            </a:pPr>
            <a:r>
              <a:rPr lang="en" sz="1700"/>
              <a:t>2. Trust and Credibility: A strong brand builds trust with your audience. It reassures customers that you're reliable and that you deliver on your promises.</a:t>
            </a:r>
            <a:endParaRPr sz="1700"/>
          </a:p>
          <a:p>
            <a:pPr indent="0" lvl="0" marL="0" rtl="0" algn="l">
              <a:spcBef>
                <a:spcPts val="1200"/>
              </a:spcBef>
              <a:spcAft>
                <a:spcPts val="0"/>
              </a:spcAft>
              <a:buNone/>
            </a:pPr>
            <a:r>
              <a:rPr lang="en" sz="1700"/>
              <a:t>3. Emotional Connection: Effective branding evokes emotions and resonates with your audience on a personal level. It creates a sense of belonging and loyalty.</a:t>
            </a:r>
            <a:endParaRPr sz="1700"/>
          </a:p>
          <a:p>
            <a:pPr indent="0" lvl="0" marL="0" rtl="0" algn="l">
              <a:spcBef>
                <a:spcPts val="1200"/>
              </a:spcBef>
              <a:spcAft>
                <a:spcPts val="0"/>
              </a:spcAft>
              <a:buNone/>
            </a:pPr>
            <a:r>
              <a:rPr lang="en" sz="1700"/>
              <a:t>4. Consistency: Branding ensures consistency in messaging and visuals across all marketing channels. This consistency reinforces your brand identity.</a:t>
            </a:r>
            <a:endParaRPr sz="1700"/>
          </a:p>
          <a:p>
            <a:pPr indent="0" lvl="0" marL="0" rtl="0" algn="l">
              <a:spcBef>
                <a:spcPts val="1200"/>
              </a:spcBef>
              <a:spcAft>
                <a:spcPts val="0"/>
              </a:spcAft>
              <a:buNone/>
            </a:pPr>
            <a:r>
              <a:rPr lang="en" sz="1700"/>
              <a:t>5. Value and Pricing: A strong brand allows you to command higher prices for your products or services. Customers are often willing to pay more for a trusted brand.</a:t>
            </a:r>
            <a:endParaRPr sz="1700"/>
          </a:p>
          <a:p>
            <a:pPr indent="0" lvl="0" marL="0" rtl="0" algn="l">
              <a:spcBef>
                <a:spcPts val="1200"/>
              </a:spcBef>
              <a:spcAft>
                <a:spcPts val="0"/>
              </a:spcAft>
              <a:buNone/>
            </a:pPr>
            <a:r>
              <a:rPr lang="en" sz="1700"/>
              <a:t>6. Recognition and Recall: Memorable branding leads to recognition and recall. Customers are more likely to choose a brand they remember.</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Benefits of Branding</a:t>
            </a:r>
            <a:endParaRPr/>
          </a:p>
        </p:txBody>
      </p:sp>
      <p:sp>
        <p:nvSpPr>
          <p:cNvPr id="191" name="Google Shape;191;p3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a:t>Customer Loyalty: </a:t>
            </a:r>
            <a:r>
              <a:rPr lang="en"/>
              <a:t>Build a loyal customer base that sticks with you.</a:t>
            </a:r>
            <a:endParaRPr/>
          </a:p>
          <a:p>
            <a:pPr indent="0" lvl="0" marL="0" rtl="0" algn="l">
              <a:spcBef>
                <a:spcPts val="1200"/>
              </a:spcBef>
              <a:spcAft>
                <a:spcPts val="0"/>
              </a:spcAft>
              <a:buClr>
                <a:schemeClr val="dk1"/>
              </a:buClr>
              <a:buSzPts val="1100"/>
              <a:buFont typeface="Arial"/>
              <a:buNone/>
            </a:pPr>
            <a:r>
              <a:rPr b="1" lang="en"/>
              <a:t>Competitive Advantage: </a:t>
            </a:r>
            <a:r>
              <a:rPr lang="en"/>
              <a:t>Stand out in a crowded marketplace.</a:t>
            </a:r>
            <a:endParaRPr/>
          </a:p>
          <a:p>
            <a:pPr indent="0" lvl="0" marL="0" rtl="0" algn="l">
              <a:spcBef>
                <a:spcPts val="1200"/>
              </a:spcBef>
              <a:spcAft>
                <a:spcPts val="0"/>
              </a:spcAft>
              <a:buClr>
                <a:schemeClr val="dk1"/>
              </a:buClr>
              <a:buSzPts val="1100"/>
              <a:buFont typeface="Arial"/>
              <a:buNone/>
            </a:pPr>
            <a:r>
              <a:rPr b="1" lang="en"/>
              <a:t>Brand Equity:</a:t>
            </a:r>
            <a:r>
              <a:rPr lang="en"/>
              <a:t> Increase the perceived value of your brand.</a:t>
            </a:r>
            <a:endParaRPr/>
          </a:p>
          <a:p>
            <a:pPr indent="0" lvl="0" marL="0" rtl="0" algn="l">
              <a:spcBef>
                <a:spcPts val="1200"/>
              </a:spcBef>
              <a:spcAft>
                <a:spcPts val="0"/>
              </a:spcAft>
              <a:buClr>
                <a:schemeClr val="dk1"/>
              </a:buClr>
              <a:buSzPts val="1100"/>
              <a:buFont typeface="Arial"/>
              <a:buNone/>
            </a:pPr>
            <a:r>
              <a:rPr b="1" lang="en"/>
              <a:t>Growth:</a:t>
            </a:r>
            <a:r>
              <a:rPr lang="en"/>
              <a:t> Attract new customers and expand your reach.</a:t>
            </a:r>
            <a:endParaRPr/>
          </a:p>
          <a:p>
            <a:pPr indent="0" lvl="0" marL="0" rtl="0" algn="l">
              <a:spcBef>
                <a:spcPts val="120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6"/>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The Power of Storytelling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Stories Are Connective</a:t>
            </a:r>
            <a:endParaRPr/>
          </a:p>
        </p:txBody>
      </p:sp>
      <p:sp>
        <p:nvSpPr>
          <p:cNvPr id="202" name="Google Shape;202;p37"/>
          <p:cNvSpPr txBox="1"/>
          <p:nvPr>
            <p:ph idx="1" type="body"/>
          </p:nvPr>
        </p:nvSpPr>
        <p:spPr>
          <a:xfrm>
            <a:off x="311700" y="1225225"/>
            <a:ext cx="45057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Emotional Connection:</a:t>
            </a:r>
            <a:r>
              <a:rPr lang="en"/>
              <a:t> Stories have a unique ability to forge emotional connections with your audience.</a:t>
            </a:r>
            <a:endParaRPr/>
          </a:p>
          <a:p>
            <a:pPr indent="0" lvl="0" marL="0" rtl="0" algn="l">
              <a:spcBef>
                <a:spcPts val="1200"/>
              </a:spcBef>
              <a:spcAft>
                <a:spcPts val="1200"/>
              </a:spcAft>
              <a:buNone/>
            </a:pPr>
            <a:r>
              <a:t/>
            </a:r>
            <a:endParaRPr/>
          </a:p>
        </p:txBody>
      </p:sp>
      <p:pic>
        <p:nvPicPr>
          <p:cNvPr id="203" name="Google Shape;203;p37"/>
          <p:cNvPicPr preferRelativeResize="0"/>
          <p:nvPr/>
        </p:nvPicPr>
        <p:blipFill>
          <a:blip r:embed="rId3">
            <a:alphaModFix/>
          </a:blip>
          <a:stretch>
            <a:fillRect/>
          </a:stretch>
        </p:blipFill>
        <p:spPr>
          <a:xfrm>
            <a:off x="5270900" y="1147225"/>
            <a:ext cx="3126700" cy="3126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Stories Are Relatable</a:t>
            </a:r>
            <a:endParaRPr/>
          </a:p>
        </p:txBody>
      </p:sp>
      <p:sp>
        <p:nvSpPr>
          <p:cNvPr id="209" name="Google Shape;209;p38"/>
          <p:cNvSpPr txBox="1"/>
          <p:nvPr>
            <p:ph idx="1" type="body"/>
          </p:nvPr>
        </p:nvSpPr>
        <p:spPr>
          <a:xfrm>
            <a:off x="311700" y="1318525"/>
            <a:ext cx="42603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Relatability: </a:t>
            </a:r>
            <a:r>
              <a:rPr lang="en"/>
              <a:t>Stories make your brand relatable. People relate to characters, conflicts, and resolutions.</a:t>
            </a:r>
            <a:endParaRPr/>
          </a:p>
          <a:p>
            <a:pPr indent="0" lvl="0" marL="0" rtl="0" algn="l">
              <a:spcBef>
                <a:spcPts val="1200"/>
              </a:spcBef>
              <a:spcAft>
                <a:spcPts val="1200"/>
              </a:spcAft>
              <a:buNone/>
            </a:pPr>
            <a:r>
              <a:t/>
            </a:r>
            <a:endParaRPr/>
          </a:p>
        </p:txBody>
      </p:sp>
      <p:pic>
        <p:nvPicPr>
          <p:cNvPr id="210" name="Google Shape;210;p38"/>
          <p:cNvPicPr preferRelativeResize="0"/>
          <p:nvPr/>
        </p:nvPicPr>
        <p:blipFill>
          <a:blip r:embed="rId3">
            <a:alphaModFix/>
          </a:blip>
          <a:stretch>
            <a:fillRect/>
          </a:stretch>
        </p:blipFill>
        <p:spPr>
          <a:xfrm>
            <a:off x="5225925" y="891400"/>
            <a:ext cx="2853202" cy="3691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Stories Are Memorable</a:t>
            </a:r>
            <a:endParaRPr/>
          </a:p>
        </p:txBody>
      </p:sp>
      <p:sp>
        <p:nvSpPr>
          <p:cNvPr id="216" name="Google Shape;216;p39"/>
          <p:cNvSpPr txBox="1"/>
          <p:nvPr>
            <p:ph idx="1" type="body"/>
          </p:nvPr>
        </p:nvSpPr>
        <p:spPr>
          <a:xfrm>
            <a:off x="311700" y="1225225"/>
            <a:ext cx="42603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a:t>Memorability: </a:t>
            </a:r>
            <a:r>
              <a:rPr lang="en"/>
              <a:t>Facts and figures may fade, but stories stick. Studies show people remember stories more than data.</a:t>
            </a:r>
            <a:endParaRPr/>
          </a:p>
          <a:p>
            <a:pPr indent="0" lvl="0" marL="0" rtl="0" algn="l">
              <a:spcBef>
                <a:spcPts val="1200"/>
              </a:spcBef>
              <a:spcAft>
                <a:spcPts val="1200"/>
              </a:spcAft>
              <a:buNone/>
            </a:pPr>
            <a:r>
              <a:t/>
            </a:r>
            <a:endParaRPr/>
          </a:p>
        </p:txBody>
      </p:sp>
      <p:pic>
        <p:nvPicPr>
          <p:cNvPr id="217" name="Google Shape;217;p39"/>
          <p:cNvPicPr preferRelativeResize="0"/>
          <p:nvPr/>
        </p:nvPicPr>
        <p:blipFill>
          <a:blip r:embed="rId3">
            <a:alphaModFix/>
          </a:blip>
          <a:stretch>
            <a:fillRect/>
          </a:stretch>
        </p:blipFill>
        <p:spPr>
          <a:xfrm>
            <a:off x="4724400" y="1299625"/>
            <a:ext cx="4057650" cy="2286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0"/>
          <p:cNvSpPr txBox="1"/>
          <p:nvPr>
            <p:ph type="title"/>
          </p:nvPr>
        </p:nvSpPr>
        <p:spPr>
          <a:xfrm>
            <a:off x="311700" y="957125"/>
            <a:ext cx="8520600" cy="212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10100"/>
              <a:t>22X</a:t>
            </a:r>
            <a:endParaRPr sz="10100"/>
          </a:p>
        </p:txBody>
      </p:sp>
      <p:sp>
        <p:nvSpPr>
          <p:cNvPr id="223" name="Google Shape;223;p40"/>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t>The number of time people are more likely to remember stories more than facts and statistics.</a:t>
            </a:r>
            <a:endParaRPr/>
          </a:p>
          <a:p>
            <a:pPr indent="0" lvl="0" marL="0" rtl="0" algn="ctr">
              <a:spcBef>
                <a:spcPts val="1200"/>
              </a:spcBef>
              <a:spcAft>
                <a:spcPts val="12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Jeni’s Splendid Ice Cream</a:t>
            </a:r>
            <a:endParaRPr/>
          </a:p>
        </p:txBody>
      </p:sp>
      <p:sp>
        <p:nvSpPr>
          <p:cNvPr id="229" name="Google Shape;229;p41"/>
          <p:cNvSpPr txBox="1"/>
          <p:nvPr>
            <p:ph idx="1" type="body"/>
          </p:nvPr>
        </p:nvSpPr>
        <p:spPr>
          <a:xfrm>
            <a:off x="311700" y="1225225"/>
            <a:ext cx="38172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400"/>
              <a:t>Background:</a:t>
            </a:r>
            <a:endParaRPr b="1" sz="1400"/>
          </a:p>
          <a:p>
            <a:pPr indent="0" lvl="0" marL="0" rtl="0" algn="l">
              <a:lnSpc>
                <a:spcPct val="100000"/>
              </a:lnSpc>
              <a:spcBef>
                <a:spcPts val="1200"/>
              </a:spcBef>
              <a:spcAft>
                <a:spcPts val="0"/>
              </a:spcAft>
              <a:buNone/>
            </a:pPr>
            <a:r>
              <a:rPr lang="en" sz="1400"/>
              <a:t>Jeni's Splendid Ice Creams is a small artisanal ice cream company based in Ohio, known for its unique and high-quality ice cream flavors.</a:t>
            </a:r>
            <a:endParaRPr sz="1400"/>
          </a:p>
          <a:p>
            <a:pPr indent="0" lvl="0" marL="0" rtl="0" algn="l">
              <a:lnSpc>
                <a:spcPct val="100000"/>
              </a:lnSpc>
              <a:spcBef>
                <a:spcPts val="1200"/>
              </a:spcBef>
              <a:spcAft>
                <a:spcPts val="1200"/>
              </a:spcAft>
              <a:buNone/>
            </a:pPr>
            <a:r>
              <a:t/>
            </a:r>
            <a:endParaRPr sz="1400"/>
          </a:p>
        </p:txBody>
      </p:sp>
      <p:pic>
        <p:nvPicPr>
          <p:cNvPr id="230" name="Google Shape;230;p41"/>
          <p:cNvPicPr preferRelativeResize="0"/>
          <p:nvPr/>
        </p:nvPicPr>
        <p:blipFill>
          <a:blip r:embed="rId3">
            <a:alphaModFix/>
          </a:blip>
          <a:stretch>
            <a:fillRect/>
          </a:stretch>
        </p:blipFill>
        <p:spPr>
          <a:xfrm>
            <a:off x="4306400" y="1225225"/>
            <a:ext cx="4754401" cy="24909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271688" y="0"/>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What are we talking about today?</a:t>
            </a:r>
            <a:endParaRPr/>
          </a:p>
        </p:txBody>
      </p:sp>
      <p:sp>
        <p:nvSpPr>
          <p:cNvPr id="75" name="Google Shape;75;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
              <a:t>Today is all about you and your business. It’s about planning, vision, and progress.  It’s about shifting from reactive to proactive marketing initiatives.</a:t>
            </a:r>
            <a:endParaRPr/>
          </a:p>
        </p:txBody>
      </p:sp>
      <p:pic>
        <p:nvPicPr>
          <p:cNvPr id="76" name="Google Shape;76;p15"/>
          <p:cNvPicPr preferRelativeResize="0"/>
          <p:nvPr/>
        </p:nvPicPr>
        <p:blipFill>
          <a:blip r:embed="rId3">
            <a:alphaModFix/>
          </a:blip>
          <a:stretch>
            <a:fillRect/>
          </a:stretch>
        </p:blipFill>
        <p:spPr>
          <a:xfrm>
            <a:off x="152413" y="2111800"/>
            <a:ext cx="4283778" cy="24096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Jeni’s Splendid Ice Cream</a:t>
            </a:r>
            <a:endParaRPr/>
          </a:p>
        </p:txBody>
      </p:sp>
      <p:sp>
        <p:nvSpPr>
          <p:cNvPr id="236" name="Google Shape;236;p42"/>
          <p:cNvSpPr txBox="1"/>
          <p:nvPr>
            <p:ph idx="1" type="body"/>
          </p:nvPr>
        </p:nvSpPr>
        <p:spPr>
          <a:xfrm>
            <a:off x="311700" y="1225225"/>
            <a:ext cx="43185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400"/>
              <a:t>Storytelling Elements: </a:t>
            </a:r>
            <a:endParaRPr b="1" sz="1400"/>
          </a:p>
          <a:p>
            <a:pPr indent="0" lvl="0" marL="0" rtl="0" algn="l">
              <a:lnSpc>
                <a:spcPct val="100000"/>
              </a:lnSpc>
              <a:spcBef>
                <a:spcPts val="1200"/>
              </a:spcBef>
              <a:spcAft>
                <a:spcPts val="0"/>
              </a:spcAft>
              <a:buClr>
                <a:schemeClr val="dk1"/>
              </a:buClr>
              <a:buSzPts val="1100"/>
              <a:buFont typeface="Arial"/>
              <a:buNone/>
            </a:pPr>
            <a:r>
              <a:rPr b="1" lang="en" sz="1400"/>
              <a:t>Founder's Journey:</a:t>
            </a:r>
            <a:r>
              <a:rPr lang="en" sz="1400"/>
              <a:t> The brand's founder, Jeni Britton Bauer, often shares her personal journey of starting the company from scratch and her passion for creating unique ice cream flavors.</a:t>
            </a:r>
            <a:endParaRPr sz="1400"/>
          </a:p>
          <a:p>
            <a:pPr indent="0" lvl="0" marL="0" rtl="0" algn="l">
              <a:lnSpc>
                <a:spcPct val="100000"/>
              </a:lnSpc>
              <a:spcBef>
                <a:spcPts val="1200"/>
              </a:spcBef>
              <a:spcAft>
                <a:spcPts val="0"/>
              </a:spcAft>
              <a:buClr>
                <a:schemeClr val="dk1"/>
              </a:buClr>
              <a:buSzPts val="1100"/>
              <a:buFont typeface="Arial"/>
              <a:buNone/>
            </a:pPr>
            <a:r>
              <a:rPr b="1" lang="en" sz="1400"/>
              <a:t>Ingredients Story: </a:t>
            </a:r>
            <a:r>
              <a:rPr lang="en" sz="1400"/>
              <a:t>Jeni's emphasizes the use of high-quality, locally sourced ingredients. They tell the story of partnering with local farmers and producers, fostering a sense of community and authenticity.</a:t>
            </a:r>
            <a:endParaRPr sz="1400"/>
          </a:p>
          <a:p>
            <a:pPr indent="0" lvl="0" marL="0" rtl="0" algn="l">
              <a:lnSpc>
                <a:spcPct val="100000"/>
              </a:lnSpc>
              <a:spcBef>
                <a:spcPts val="1200"/>
              </a:spcBef>
              <a:spcAft>
                <a:spcPts val="0"/>
              </a:spcAft>
              <a:buClr>
                <a:schemeClr val="dk1"/>
              </a:buClr>
              <a:buSzPts val="1100"/>
              <a:buFont typeface="Arial"/>
              <a:buNone/>
            </a:pPr>
            <a:r>
              <a:rPr b="1" lang="en" sz="1400"/>
              <a:t>Flavor Stories: </a:t>
            </a:r>
            <a:r>
              <a:rPr lang="en" sz="1400"/>
              <a:t>Each ice cream flavor has a story behind it. Whether it's the inspiration from a childhood memory or a local ingredient, these stories make each flavor special.</a:t>
            </a:r>
            <a:endParaRPr sz="1400"/>
          </a:p>
          <a:p>
            <a:pPr indent="0" lvl="0" marL="0" rtl="0" algn="l">
              <a:lnSpc>
                <a:spcPct val="100000"/>
              </a:lnSpc>
              <a:spcBef>
                <a:spcPts val="1200"/>
              </a:spcBef>
              <a:spcAft>
                <a:spcPts val="1200"/>
              </a:spcAft>
              <a:buNone/>
            </a:pPr>
            <a:r>
              <a:t/>
            </a:r>
            <a:endParaRPr sz="1400"/>
          </a:p>
        </p:txBody>
      </p:sp>
      <p:pic>
        <p:nvPicPr>
          <p:cNvPr id="237" name="Google Shape;237;p42"/>
          <p:cNvPicPr preferRelativeResize="0"/>
          <p:nvPr/>
        </p:nvPicPr>
        <p:blipFill rotWithShape="1">
          <a:blip r:embed="rId3">
            <a:alphaModFix/>
          </a:blip>
          <a:srcRect b="0" l="20845" r="21792" t="0"/>
          <a:stretch/>
        </p:blipFill>
        <p:spPr>
          <a:xfrm>
            <a:off x="4735150" y="1500950"/>
            <a:ext cx="4207252" cy="2535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Content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4"/>
          <p:cNvSpPr txBox="1"/>
          <p:nvPr>
            <p:ph type="title"/>
          </p:nvPr>
        </p:nvSpPr>
        <p:spPr>
          <a:xfrm>
            <a:off x="490250" y="450150"/>
            <a:ext cx="8350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200"/>
              <a:t>Content is </a:t>
            </a:r>
            <a:r>
              <a:rPr lang="en" sz="4200"/>
              <a:t>the cornerstone of successful marketing strategies. It's the art of creating valuable, relevant, and engaging material that </a:t>
            </a:r>
            <a:r>
              <a:rPr b="1" lang="en" sz="4200"/>
              <a:t>attracts</a:t>
            </a:r>
            <a:r>
              <a:rPr lang="en" sz="4200"/>
              <a:t> and </a:t>
            </a:r>
            <a:r>
              <a:rPr b="1" lang="en" sz="4200"/>
              <a:t>retains</a:t>
            </a:r>
            <a:r>
              <a:rPr lang="en" sz="4200"/>
              <a:t> your target audience.</a:t>
            </a:r>
            <a:endParaRPr sz="4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Simple Content Marketing Formula</a:t>
            </a:r>
            <a:endParaRPr/>
          </a:p>
        </p:txBody>
      </p:sp>
      <p:sp>
        <p:nvSpPr>
          <p:cNvPr id="253" name="Google Shape;253;p45"/>
          <p:cNvSpPr txBox="1"/>
          <p:nvPr/>
        </p:nvSpPr>
        <p:spPr>
          <a:xfrm>
            <a:off x="311700" y="1741875"/>
            <a:ext cx="7937100" cy="1616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sz="3100">
                <a:solidFill>
                  <a:schemeClr val="lt1"/>
                </a:solidFill>
                <a:highlight>
                  <a:schemeClr val="lt2"/>
                </a:highlight>
                <a:latin typeface="Open Sans"/>
                <a:ea typeface="Open Sans"/>
                <a:cs typeface="Open Sans"/>
                <a:sym typeface="Open Sans"/>
              </a:rPr>
              <a:t>Knowing Your Audience’s Problem + </a:t>
            </a:r>
            <a:endParaRPr sz="3100">
              <a:solidFill>
                <a:schemeClr val="lt1"/>
              </a:solidFill>
              <a:highlight>
                <a:schemeClr val="lt2"/>
              </a:highlight>
              <a:latin typeface="Open Sans"/>
              <a:ea typeface="Open Sans"/>
              <a:cs typeface="Open Sans"/>
              <a:sym typeface="Open Sans"/>
            </a:endParaRPr>
          </a:p>
          <a:p>
            <a:pPr indent="0" lvl="0" marL="457200" rtl="0" algn="l">
              <a:spcBef>
                <a:spcPts val="0"/>
              </a:spcBef>
              <a:spcAft>
                <a:spcPts val="0"/>
              </a:spcAft>
              <a:buNone/>
            </a:pPr>
            <a:r>
              <a:rPr lang="en" sz="3100">
                <a:solidFill>
                  <a:schemeClr val="lt1"/>
                </a:solidFill>
                <a:highlight>
                  <a:schemeClr val="lt2"/>
                </a:highlight>
                <a:latin typeface="Open Sans"/>
                <a:ea typeface="Open Sans"/>
                <a:cs typeface="Open Sans"/>
                <a:sym typeface="Open Sans"/>
              </a:rPr>
              <a:t>Your Uniqueness ✕ Your Formats ÷ Your Platforms</a:t>
            </a:r>
            <a:endParaRPr sz="3100">
              <a:solidFill>
                <a:schemeClr val="lt1"/>
              </a:solidFill>
              <a:highlight>
                <a:schemeClr val="lt2"/>
              </a:highlight>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Content Types | Blogging</a:t>
            </a:r>
            <a:endParaRPr/>
          </a:p>
        </p:txBody>
      </p:sp>
      <p:sp>
        <p:nvSpPr>
          <p:cNvPr id="259" name="Google Shape;259;p46"/>
          <p:cNvSpPr txBox="1"/>
          <p:nvPr>
            <p:ph idx="1" type="body"/>
          </p:nvPr>
        </p:nvSpPr>
        <p:spPr>
          <a:xfrm>
            <a:off x="311700" y="1225225"/>
            <a:ext cx="5007600" cy="33540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1600">
                <a:solidFill>
                  <a:srgbClr val="374151"/>
                </a:solidFill>
              </a:rPr>
              <a:t>Building Authority: </a:t>
            </a:r>
            <a:r>
              <a:rPr lang="en" sz="1600">
                <a:solidFill>
                  <a:srgbClr val="374151"/>
                </a:solidFill>
              </a:rPr>
              <a:t>Blogging allows you to establish yourself as an industry expert.</a:t>
            </a:r>
            <a:endParaRPr sz="1600">
              <a:solidFill>
                <a:srgbClr val="374151"/>
              </a:solidFill>
            </a:endParaRPr>
          </a:p>
          <a:p>
            <a:pPr indent="0" lvl="0" marL="0" rtl="0" algn="l">
              <a:lnSpc>
                <a:spcPct val="100000"/>
              </a:lnSpc>
              <a:spcBef>
                <a:spcPts val="1200"/>
              </a:spcBef>
              <a:spcAft>
                <a:spcPts val="0"/>
              </a:spcAft>
              <a:buNone/>
            </a:pPr>
            <a:r>
              <a:rPr b="1" lang="en" sz="1600">
                <a:solidFill>
                  <a:srgbClr val="374151"/>
                </a:solidFill>
              </a:rPr>
              <a:t>Engaging Content: </a:t>
            </a:r>
            <a:r>
              <a:rPr lang="en" sz="1600">
                <a:solidFill>
                  <a:srgbClr val="374151"/>
                </a:solidFill>
              </a:rPr>
              <a:t>Share valuable insights, tips, and knowledge relevant to your audience.</a:t>
            </a:r>
            <a:endParaRPr sz="1600">
              <a:solidFill>
                <a:srgbClr val="374151"/>
              </a:solidFill>
            </a:endParaRPr>
          </a:p>
          <a:p>
            <a:pPr indent="0" lvl="0" marL="0" rtl="0" algn="l">
              <a:lnSpc>
                <a:spcPct val="100000"/>
              </a:lnSpc>
              <a:spcBef>
                <a:spcPts val="1200"/>
              </a:spcBef>
              <a:spcAft>
                <a:spcPts val="0"/>
              </a:spcAft>
              <a:buNone/>
            </a:pPr>
            <a:r>
              <a:rPr b="1" lang="en" sz="1600">
                <a:solidFill>
                  <a:srgbClr val="374151"/>
                </a:solidFill>
              </a:rPr>
              <a:t>SEO Benefits: </a:t>
            </a:r>
            <a:r>
              <a:rPr lang="en" sz="1600">
                <a:solidFill>
                  <a:srgbClr val="374151"/>
                </a:solidFill>
              </a:rPr>
              <a:t>Blogging improves your website's visibility on search engines.</a:t>
            </a:r>
            <a:endParaRPr sz="1600">
              <a:solidFill>
                <a:srgbClr val="374151"/>
              </a:solidFill>
            </a:endParaRPr>
          </a:p>
          <a:p>
            <a:pPr indent="0" lvl="0" marL="0" rtl="0" algn="l">
              <a:lnSpc>
                <a:spcPct val="100000"/>
              </a:lnSpc>
              <a:spcBef>
                <a:spcPts val="1200"/>
              </a:spcBef>
              <a:spcAft>
                <a:spcPts val="1200"/>
              </a:spcAft>
              <a:buClr>
                <a:schemeClr val="dk1"/>
              </a:buClr>
              <a:buSzPts val="1100"/>
              <a:buFont typeface="Arial"/>
              <a:buNone/>
            </a:pPr>
            <a:r>
              <a:rPr lang="en" sz="1600">
                <a:solidFill>
                  <a:srgbClr val="374151"/>
                </a:solidFill>
              </a:rPr>
              <a:t>Websites with blogs receive 55% more organic traffic.</a:t>
            </a:r>
            <a:endParaRPr sz="1600">
              <a:solidFill>
                <a:srgbClr val="374151"/>
              </a:solidFill>
            </a:endParaRPr>
          </a:p>
        </p:txBody>
      </p:sp>
      <p:sp>
        <p:nvSpPr>
          <p:cNvPr id="260" name="Google Shape;260;p46"/>
          <p:cNvSpPr txBox="1"/>
          <p:nvPr>
            <p:ph type="title"/>
          </p:nvPr>
        </p:nvSpPr>
        <p:spPr>
          <a:xfrm>
            <a:off x="5430500" y="2280750"/>
            <a:ext cx="3636900" cy="212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600">
                <a:solidFill>
                  <a:schemeClr val="lt2"/>
                </a:solidFill>
              </a:rPr>
              <a:t>Tip: </a:t>
            </a:r>
            <a:r>
              <a:rPr lang="en" sz="2600">
                <a:solidFill>
                  <a:schemeClr val="lt2"/>
                </a:solidFill>
              </a:rPr>
              <a:t>Consistency is key—regular blog posts keep your audience engaged and keep feeding the content machine.</a:t>
            </a:r>
            <a:endParaRPr sz="2100">
              <a:solidFill>
                <a:schemeClr val="lt2"/>
              </a:solidFill>
            </a:endParaRPr>
          </a:p>
          <a:p>
            <a:pPr indent="0" lvl="0" marL="0" rtl="0" algn="l">
              <a:spcBef>
                <a:spcPts val="1200"/>
              </a:spcBef>
              <a:spcAft>
                <a:spcPts val="0"/>
              </a:spcAft>
              <a:buSzPts val="990"/>
              <a:buNone/>
            </a:pPr>
            <a:r>
              <a:t/>
            </a:r>
            <a:endParaRPr sz="8500">
              <a:solidFill>
                <a:schemeClr val="lt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Content Types | Video</a:t>
            </a:r>
            <a:endParaRPr/>
          </a:p>
        </p:txBody>
      </p:sp>
      <p:sp>
        <p:nvSpPr>
          <p:cNvPr id="266" name="Google Shape;266;p4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b="1" lang="en"/>
              <a:t>YouTube for Visibility: </a:t>
            </a:r>
            <a:r>
              <a:rPr lang="en"/>
              <a:t>YouTube is the second largest search engine globally; it's an ideal platform for video content.</a:t>
            </a:r>
            <a:endParaRPr/>
          </a:p>
          <a:p>
            <a:pPr indent="0" lvl="0" marL="0" rtl="0" algn="l">
              <a:lnSpc>
                <a:spcPct val="100000"/>
              </a:lnSpc>
              <a:spcBef>
                <a:spcPts val="1200"/>
              </a:spcBef>
              <a:spcAft>
                <a:spcPts val="0"/>
              </a:spcAft>
              <a:buNone/>
            </a:pPr>
            <a:r>
              <a:rPr b="1" lang="en"/>
              <a:t>Instagram's Visual Appeal: </a:t>
            </a:r>
            <a:r>
              <a:rPr lang="en"/>
              <a:t>Instagram's visual nature is perfect for showcasing products, services, and brand personality.</a:t>
            </a:r>
            <a:endParaRPr/>
          </a:p>
          <a:p>
            <a:pPr indent="-342900" lvl="0" marL="457200" rtl="0" algn="l">
              <a:lnSpc>
                <a:spcPct val="100000"/>
              </a:lnSpc>
              <a:spcBef>
                <a:spcPts val="1200"/>
              </a:spcBef>
              <a:spcAft>
                <a:spcPts val="0"/>
              </a:spcAft>
              <a:buSzPts val="1800"/>
              <a:buChar char="●"/>
            </a:pPr>
            <a:r>
              <a:rPr lang="en"/>
              <a:t>Use Instagram Stories and Reels for varied video content. </a:t>
            </a:r>
            <a:endParaRPr/>
          </a:p>
          <a:p>
            <a:pPr indent="-342900" lvl="0" marL="457200" rtl="0" algn="l">
              <a:lnSpc>
                <a:spcPct val="100000"/>
              </a:lnSpc>
              <a:spcBef>
                <a:spcPts val="0"/>
              </a:spcBef>
              <a:spcAft>
                <a:spcPts val="0"/>
              </a:spcAft>
              <a:buSzPts val="1800"/>
              <a:buChar char="●"/>
            </a:pPr>
            <a:r>
              <a:rPr lang="en"/>
              <a:t>Less picture and more video oriented now</a:t>
            </a:r>
            <a:endParaRPr/>
          </a:p>
          <a:p>
            <a:pPr indent="0" lvl="0" marL="0" rtl="0" algn="l">
              <a:lnSpc>
                <a:spcPct val="100000"/>
              </a:lnSpc>
              <a:spcBef>
                <a:spcPts val="1200"/>
              </a:spcBef>
              <a:spcAft>
                <a:spcPts val="0"/>
              </a:spcAft>
              <a:buNone/>
            </a:pPr>
            <a:r>
              <a:rPr b="1" lang="en"/>
              <a:t>Engagement and Connection: </a:t>
            </a:r>
            <a:r>
              <a:rPr lang="en"/>
              <a:t>Video content allows you to connect on a more personal level with your audience.</a:t>
            </a:r>
            <a:endParaRPr/>
          </a:p>
          <a:p>
            <a:pPr indent="0" lvl="0" marL="0" rtl="0" algn="l">
              <a:lnSpc>
                <a:spcPct val="100000"/>
              </a:lnSpc>
              <a:spcBef>
                <a:spcPts val="1200"/>
              </a:spcBef>
              <a:spcAft>
                <a:spcPts val="1200"/>
              </a:spcAft>
              <a:buNone/>
            </a:pPr>
            <a:r>
              <a:rPr lang="en"/>
              <a:t>Video content on social media gets 1200% more shares than text and images combined.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Repurposing Content</a:t>
            </a:r>
            <a:endParaRPr/>
          </a:p>
        </p:txBody>
      </p:sp>
      <p:sp>
        <p:nvSpPr>
          <p:cNvPr id="272" name="Google Shape;272;p48"/>
          <p:cNvSpPr txBox="1"/>
          <p:nvPr>
            <p:ph idx="1" type="body"/>
          </p:nvPr>
        </p:nvSpPr>
        <p:spPr>
          <a:xfrm>
            <a:off x="311700" y="1147225"/>
            <a:ext cx="8520600" cy="3354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b="1" lang="en" sz="1729"/>
              <a:t>Efficiency: </a:t>
            </a:r>
            <a:r>
              <a:rPr lang="en" sz="1729"/>
              <a:t>Repurposing content saves time and effort. Turn a blog post into various formats.</a:t>
            </a:r>
            <a:endParaRPr sz="1729"/>
          </a:p>
          <a:p>
            <a:pPr indent="-316865" lvl="1" marL="914400" rtl="0" algn="l">
              <a:lnSpc>
                <a:spcPct val="95000"/>
              </a:lnSpc>
              <a:spcBef>
                <a:spcPts val="1200"/>
              </a:spcBef>
              <a:spcAft>
                <a:spcPts val="0"/>
              </a:spcAft>
              <a:buSzPts val="1390"/>
              <a:buChar char="●"/>
            </a:pPr>
            <a:r>
              <a:rPr lang="en" sz="1390"/>
              <a:t>A single blog post can become a podcast episode, infographic, video, and social media posts.</a:t>
            </a:r>
            <a:endParaRPr sz="1390"/>
          </a:p>
          <a:p>
            <a:pPr indent="-316865" lvl="1" marL="914400" rtl="0" algn="l">
              <a:lnSpc>
                <a:spcPct val="95000"/>
              </a:lnSpc>
              <a:spcBef>
                <a:spcPts val="0"/>
              </a:spcBef>
              <a:spcAft>
                <a:spcPts val="0"/>
              </a:spcAft>
              <a:buSzPts val="1390"/>
              <a:buChar char="●"/>
            </a:pPr>
            <a:r>
              <a:rPr lang="en" sz="1390"/>
              <a:t>Longform videos can be cut into smaller, snackable pieces to be shared on platforms like TikTok and Instagram Reels.</a:t>
            </a:r>
            <a:endParaRPr sz="1390"/>
          </a:p>
          <a:p>
            <a:pPr indent="0" lvl="0" marL="0" rtl="0" algn="l">
              <a:lnSpc>
                <a:spcPct val="95000"/>
              </a:lnSpc>
              <a:spcBef>
                <a:spcPts val="1200"/>
              </a:spcBef>
              <a:spcAft>
                <a:spcPts val="0"/>
              </a:spcAft>
              <a:buSzPts val="935"/>
              <a:buNone/>
            </a:pPr>
            <a:r>
              <a:rPr lang="en" sz="1729"/>
              <a:t>Audience Preferences: Different audience segments prefer different content types. Cater to their preferences.</a:t>
            </a:r>
            <a:endParaRPr sz="1729"/>
          </a:p>
          <a:p>
            <a:pPr indent="-316865" lvl="1" marL="914400" rtl="0" algn="l">
              <a:lnSpc>
                <a:spcPct val="95000"/>
              </a:lnSpc>
              <a:spcBef>
                <a:spcPts val="1200"/>
              </a:spcBef>
              <a:spcAft>
                <a:spcPts val="0"/>
              </a:spcAft>
              <a:buSzPts val="1390"/>
              <a:buChar char="●"/>
            </a:pPr>
            <a:r>
              <a:rPr lang="en" sz="1390"/>
              <a:t>Tip: Conduct surveys or analyze data to identify preferences.</a:t>
            </a:r>
            <a:endParaRPr sz="1390"/>
          </a:p>
          <a:p>
            <a:pPr indent="0" lvl="0" marL="0" rtl="0" algn="l">
              <a:lnSpc>
                <a:spcPct val="95000"/>
              </a:lnSpc>
              <a:spcBef>
                <a:spcPts val="1200"/>
              </a:spcBef>
              <a:spcAft>
                <a:spcPts val="0"/>
              </a:spcAft>
              <a:buSzPts val="935"/>
              <a:buNone/>
            </a:pPr>
            <a:r>
              <a:rPr b="1" lang="en" sz="1729"/>
              <a:t>Extended Lifespan: </a:t>
            </a:r>
            <a:r>
              <a:rPr lang="en" sz="1729"/>
              <a:t>Repurposed content breathes new life into older material, reaching new and existing audiences.</a:t>
            </a:r>
            <a:endParaRPr sz="1729"/>
          </a:p>
          <a:p>
            <a:pPr indent="0" lvl="0" marL="0" rtl="0" algn="l">
              <a:lnSpc>
                <a:spcPct val="95000"/>
              </a:lnSpc>
              <a:spcBef>
                <a:spcPts val="1200"/>
              </a:spcBef>
              <a:spcAft>
                <a:spcPts val="1200"/>
              </a:spcAft>
              <a:buSzPts val="935"/>
              <a:buNone/>
            </a:pPr>
            <a:r>
              <a:t/>
            </a:r>
            <a:endParaRPr sz="1729"/>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9"/>
          <p:cNvSpPr txBox="1"/>
          <p:nvPr>
            <p:ph type="title"/>
          </p:nvPr>
        </p:nvSpPr>
        <p:spPr>
          <a:xfrm>
            <a:off x="311700" y="957125"/>
            <a:ext cx="8520600" cy="212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75%</a:t>
            </a:r>
            <a:endParaRPr/>
          </a:p>
        </p:txBody>
      </p:sp>
      <p:sp>
        <p:nvSpPr>
          <p:cNvPr id="278" name="Google Shape;278;p49"/>
          <p:cNvSpPr txBox="1"/>
          <p:nvPr>
            <p:ph idx="1" type="body"/>
          </p:nvPr>
        </p:nvSpPr>
        <p:spPr>
          <a:xfrm>
            <a:off x="1539600" y="3085925"/>
            <a:ext cx="6064800" cy="1071600"/>
          </a:xfrm>
          <a:prstGeom prst="rect">
            <a:avLst/>
          </a:prstGeom>
        </p:spPr>
        <p:txBody>
          <a:bodyPr anchorCtr="0" anchor="t" bIns="91425" lIns="91425" spcFirstLastPara="1" rIns="91425" wrap="square" tIns="91425">
            <a:normAutofit/>
          </a:bodyPr>
          <a:lstStyle/>
          <a:p>
            <a:pPr indent="0" lvl="0" marL="914400" rtl="0" algn="l">
              <a:spcBef>
                <a:spcPts val="0"/>
              </a:spcBef>
              <a:spcAft>
                <a:spcPts val="1200"/>
              </a:spcAft>
              <a:buNone/>
            </a:pPr>
            <a:r>
              <a:rPr lang="en" sz="1400"/>
              <a:t>Increase in content lifespan through repurposing.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User Generated Content</a:t>
            </a:r>
            <a:endParaRPr/>
          </a:p>
        </p:txBody>
      </p:sp>
      <p:sp>
        <p:nvSpPr>
          <p:cNvPr id="284" name="Google Shape;284;p50"/>
          <p:cNvSpPr txBox="1"/>
          <p:nvPr>
            <p:ph idx="1" type="body"/>
          </p:nvPr>
        </p:nvSpPr>
        <p:spPr>
          <a:xfrm>
            <a:off x="311700" y="1225225"/>
            <a:ext cx="46101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t>What Is UGC?: </a:t>
            </a:r>
            <a:r>
              <a:rPr lang="en" sz="1300"/>
              <a:t>User-generated content is content created by your customers or community.</a:t>
            </a:r>
            <a:endParaRPr sz="1300"/>
          </a:p>
          <a:p>
            <a:pPr indent="0" lvl="0" marL="0" rtl="0" algn="l">
              <a:spcBef>
                <a:spcPts val="1200"/>
              </a:spcBef>
              <a:spcAft>
                <a:spcPts val="0"/>
              </a:spcAft>
              <a:buNone/>
            </a:pPr>
            <a:r>
              <a:rPr b="1" lang="en" sz="1300"/>
              <a:t>Trust and Authenticity: </a:t>
            </a:r>
            <a:r>
              <a:rPr lang="en" sz="1300"/>
              <a:t>UGC builds trust as it's perceived as genuine and unbiased.</a:t>
            </a:r>
            <a:endParaRPr sz="1300"/>
          </a:p>
          <a:p>
            <a:pPr indent="0" lvl="0" marL="0" rtl="0" algn="l">
              <a:spcBef>
                <a:spcPts val="1200"/>
              </a:spcBef>
              <a:spcAft>
                <a:spcPts val="0"/>
              </a:spcAft>
              <a:buNone/>
            </a:pPr>
            <a:r>
              <a:rPr b="1" lang="en" sz="1300"/>
              <a:t>Cost-Effective Marketing:</a:t>
            </a:r>
            <a:r>
              <a:rPr lang="en" sz="1300"/>
              <a:t> UGC is free or low-cost, reducing the need for expensive ad campaigns.</a:t>
            </a:r>
            <a:endParaRPr sz="1300"/>
          </a:p>
          <a:p>
            <a:pPr indent="-311150" lvl="1" marL="914400" rtl="0" algn="l">
              <a:spcBef>
                <a:spcPts val="1200"/>
              </a:spcBef>
              <a:spcAft>
                <a:spcPts val="0"/>
              </a:spcAft>
              <a:buSzPts val="1300"/>
              <a:buChar char="●"/>
            </a:pPr>
            <a:r>
              <a:rPr lang="en" sz="1300"/>
              <a:t>Brands that incorporate UGC see a 29% increase in web conversions.</a:t>
            </a:r>
            <a:endParaRPr sz="1300"/>
          </a:p>
          <a:p>
            <a:pPr indent="0" lvl="0" marL="0" rtl="0" algn="l">
              <a:spcBef>
                <a:spcPts val="1200"/>
              </a:spcBef>
              <a:spcAft>
                <a:spcPts val="1200"/>
              </a:spcAft>
              <a:buNone/>
            </a:pPr>
            <a:r>
              <a:t/>
            </a:r>
            <a:endParaRPr sz="1300"/>
          </a:p>
        </p:txBody>
      </p:sp>
      <p:pic>
        <p:nvPicPr>
          <p:cNvPr id="285" name="Google Shape;285;p50"/>
          <p:cNvPicPr preferRelativeResize="0"/>
          <p:nvPr/>
        </p:nvPicPr>
        <p:blipFill>
          <a:blip r:embed="rId3">
            <a:alphaModFix/>
          </a:blip>
          <a:stretch>
            <a:fillRect/>
          </a:stretch>
        </p:blipFill>
        <p:spPr>
          <a:xfrm>
            <a:off x="4678350" y="1225225"/>
            <a:ext cx="3917400" cy="28829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UGC Creation Ideas</a:t>
            </a:r>
            <a:endParaRPr/>
          </a:p>
        </p:txBody>
      </p:sp>
      <p:sp>
        <p:nvSpPr>
          <p:cNvPr id="291" name="Google Shape;291;p51"/>
          <p:cNvSpPr txBox="1"/>
          <p:nvPr>
            <p:ph idx="1" type="body"/>
          </p:nvPr>
        </p:nvSpPr>
        <p:spPr>
          <a:xfrm>
            <a:off x="0" y="1225225"/>
            <a:ext cx="8520600" cy="3354000"/>
          </a:xfrm>
          <a:prstGeom prst="rect">
            <a:avLst/>
          </a:prstGeom>
        </p:spPr>
        <p:txBody>
          <a:bodyPr anchorCtr="0" anchor="t" bIns="91425" lIns="91425" spcFirstLastPara="1" rIns="91425" wrap="square" tIns="91425">
            <a:noAutofit/>
          </a:bodyPr>
          <a:lstStyle/>
          <a:p>
            <a:pPr indent="-228600" lvl="0" marL="457200" rtl="0" algn="l">
              <a:spcBef>
                <a:spcPts val="0"/>
              </a:spcBef>
              <a:spcAft>
                <a:spcPts val="0"/>
              </a:spcAft>
              <a:buSzPts val="1620"/>
              <a:buNone/>
            </a:pPr>
            <a:r>
              <a:rPr b="1" lang="en" sz="1620"/>
              <a:t>Contests and Giveaways: </a:t>
            </a:r>
            <a:r>
              <a:rPr lang="en" sz="1620"/>
              <a:t>Organize contests where participants can submit content related to your products or services. Offer prizes or discounts to winners. For example, a photo contest where customers share pictures of themselves using your product.</a:t>
            </a:r>
            <a:endParaRPr sz="1620"/>
          </a:p>
          <a:p>
            <a:pPr indent="-228600" lvl="0" marL="457200" rtl="0" algn="l">
              <a:spcBef>
                <a:spcPts val="0"/>
              </a:spcBef>
              <a:spcAft>
                <a:spcPts val="0"/>
              </a:spcAft>
              <a:buSzPts val="1620"/>
              <a:buNone/>
            </a:pPr>
            <a:r>
              <a:rPr b="1" lang="en" sz="1620"/>
              <a:t>Hashtag Campaigns:</a:t>
            </a:r>
            <a:r>
              <a:rPr lang="en" sz="1620"/>
              <a:t> Create a unique and memorable hashtag related to your brand or campaign. Encourage customers to use it when posting about their experiences with your products or services. Feature the best posts on your own social media profiles.</a:t>
            </a:r>
            <a:endParaRPr sz="1620"/>
          </a:p>
          <a:p>
            <a:pPr indent="-228600" lvl="0" marL="457200" rtl="0" algn="l">
              <a:spcBef>
                <a:spcPts val="0"/>
              </a:spcBef>
              <a:spcAft>
                <a:spcPts val="0"/>
              </a:spcAft>
              <a:buSzPts val="1620"/>
              <a:buNone/>
            </a:pPr>
            <a:r>
              <a:rPr b="1" lang="en" sz="1620"/>
              <a:t>Product Reviews: </a:t>
            </a:r>
            <a:r>
              <a:rPr lang="en" sz="1620"/>
              <a:t>Ask customers to leave reviews and ratings on your website or review platforms like Google, Yelp, or Trustpilot. Highlight the most positive reviews on your website. Put a plan in place to respond to negative reviews.</a:t>
            </a:r>
            <a:endParaRPr sz="162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Power of Vision</a:t>
            </a:r>
            <a:endParaRPr/>
          </a:p>
        </p:txBody>
      </p:sp>
      <p:sp>
        <p:nvSpPr>
          <p:cNvPr id="82" name="Google Shape;82;p16"/>
          <p:cNvSpPr txBox="1"/>
          <p:nvPr/>
        </p:nvSpPr>
        <p:spPr>
          <a:xfrm>
            <a:off x="446775" y="1111175"/>
            <a:ext cx="8087700" cy="14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83" name="Google Shape;83;p16"/>
          <p:cNvPicPr preferRelativeResize="0"/>
          <p:nvPr/>
        </p:nvPicPr>
        <p:blipFill>
          <a:blip r:embed="rId3">
            <a:alphaModFix/>
          </a:blip>
          <a:stretch>
            <a:fillRect/>
          </a:stretch>
        </p:blipFill>
        <p:spPr>
          <a:xfrm>
            <a:off x="1842376" y="1111175"/>
            <a:ext cx="5459226" cy="36385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UGC Creation Ideas</a:t>
            </a:r>
            <a:endParaRPr/>
          </a:p>
        </p:txBody>
      </p:sp>
      <p:sp>
        <p:nvSpPr>
          <p:cNvPr id="297" name="Google Shape;297;p52"/>
          <p:cNvSpPr txBox="1"/>
          <p:nvPr>
            <p:ph idx="1" type="body"/>
          </p:nvPr>
        </p:nvSpPr>
        <p:spPr>
          <a:xfrm>
            <a:off x="0" y="1073625"/>
            <a:ext cx="8520600" cy="3354000"/>
          </a:xfrm>
          <a:prstGeom prst="rect">
            <a:avLst/>
          </a:prstGeom>
        </p:spPr>
        <p:txBody>
          <a:bodyPr anchorCtr="0" anchor="t" bIns="91425" lIns="91425" spcFirstLastPara="1" rIns="91425" wrap="square" tIns="91425">
            <a:noAutofit/>
          </a:bodyPr>
          <a:lstStyle/>
          <a:p>
            <a:pPr indent="-228600" lvl="0" marL="457200" rtl="0" algn="l">
              <a:spcBef>
                <a:spcPts val="0"/>
              </a:spcBef>
              <a:spcAft>
                <a:spcPts val="0"/>
              </a:spcAft>
              <a:buSzPts val="1620"/>
              <a:buNone/>
            </a:pPr>
            <a:r>
              <a:rPr b="1" lang="en" sz="1620"/>
              <a:t>Testimonials: </a:t>
            </a:r>
            <a:r>
              <a:rPr lang="en" sz="1620"/>
              <a:t>Request written or video testimonials from satisfied customers. These can be displayed prominently on your website or in marketing materials.</a:t>
            </a:r>
            <a:endParaRPr sz="1620"/>
          </a:p>
          <a:p>
            <a:pPr indent="-228600" lvl="0" marL="457200" rtl="0" algn="l">
              <a:spcBef>
                <a:spcPts val="0"/>
              </a:spcBef>
              <a:spcAft>
                <a:spcPts val="0"/>
              </a:spcAft>
              <a:buSzPts val="1620"/>
              <a:buNone/>
            </a:pPr>
            <a:r>
              <a:rPr b="1" lang="en" sz="1620"/>
              <a:t>Customer Stories: </a:t>
            </a:r>
            <a:r>
              <a:rPr lang="en" sz="1620"/>
              <a:t>Invite customers to share their personal stories or experiences with your brand. Publish these stories on your blog or social media, giving credit to the customers who shared them.</a:t>
            </a:r>
            <a:endParaRPr sz="1620"/>
          </a:p>
          <a:p>
            <a:pPr indent="-228600" lvl="0" marL="457200" rtl="0" algn="l">
              <a:spcBef>
                <a:spcPts val="0"/>
              </a:spcBef>
              <a:spcAft>
                <a:spcPts val="0"/>
              </a:spcAft>
              <a:buSzPts val="1620"/>
              <a:buNone/>
            </a:pPr>
            <a:r>
              <a:rPr b="1" lang="en" sz="1620"/>
              <a:t>Influencer Collaborations: </a:t>
            </a:r>
            <a:r>
              <a:rPr lang="en" sz="1620"/>
              <a:t>Partner with influencers in your niche who can create content featuring your products. Their content can be a valuable form of UGC.</a:t>
            </a:r>
            <a:endParaRPr sz="1620"/>
          </a:p>
          <a:p>
            <a:pPr indent="-228600" lvl="0" marL="457200" rtl="0" algn="l">
              <a:spcBef>
                <a:spcPts val="0"/>
              </a:spcBef>
              <a:spcAft>
                <a:spcPts val="0"/>
              </a:spcAft>
              <a:buSzPts val="1620"/>
              <a:buNone/>
            </a:pPr>
            <a:r>
              <a:rPr b="1" lang="en" sz="1620"/>
              <a:t>Ask for Feedback: </a:t>
            </a:r>
            <a:r>
              <a:rPr lang="en" sz="1620"/>
              <a:t>Encourage customers to provide feedback or suggestions for improvement. When they see their input leads to changes or enhancements, they'll feel valued and engaged.</a:t>
            </a:r>
            <a:endParaRPr sz="1620"/>
          </a:p>
          <a:p>
            <a:pPr indent="-228600" lvl="0" marL="457200" rtl="0" algn="l">
              <a:spcBef>
                <a:spcPts val="0"/>
              </a:spcBef>
              <a:spcAft>
                <a:spcPts val="0"/>
              </a:spcAft>
              <a:buSzPts val="1620"/>
              <a:buNone/>
            </a:pPr>
            <a:r>
              <a:rPr b="1" lang="en" sz="1620"/>
              <a:t>Share User Success Stories: </a:t>
            </a:r>
            <a:r>
              <a:rPr lang="en" sz="1620"/>
              <a:t>If your product or service has helped customers achieve success, ask them if you can share their story. This can be particularly powerful in B2B contexts.</a:t>
            </a:r>
            <a:endParaRPr b="1" sz="162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Marketing Channels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4"/>
          <p:cNvSpPr txBox="1"/>
          <p:nvPr>
            <p:ph type="title"/>
          </p:nvPr>
        </p:nvSpPr>
        <p:spPr>
          <a:xfrm>
            <a:off x="311700" y="957125"/>
            <a:ext cx="8520600" cy="212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8</a:t>
            </a:r>
            <a:endParaRPr/>
          </a:p>
        </p:txBody>
      </p:sp>
      <p:sp>
        <p:nvSpPr>
          <p:cNvPr id="308" name="Google Shape;308;p54"/>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The number of times an ad or message needs to be seen before sinking in.</a:t>
            </a:r>
            <a:endParaRPr/>
          </a:p>
        </p:txBody>
      </p:sp>
      <p:sp>
        <p:nvSpPr>
          <p:cNvPr id="309" name="Google Shape;309;p54"/>
          <p:cNvSpPr txBox="1"/>
          <p:nvPr/>
        </p:nvSpPr>
        <p:spPr>
          <a:xfrm>
            <a:off x="447300" y="4654775"/>
            <a:ext cx="8249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dk1"/>
                </a:solidFill>
                <a:latin typeface="Open Sans"/>
                <a:ea typeface="Open Sans"/>
                <a:cs typeface="Open Sans"/>
                <a:sym typeface="Open Sans"/>
              </a:rPr>
              <a:t>Source: https://www.indoormedia.com/blog/how-many-times-do-customers-have-to-see-an-ad#:~:text=day%20at%20that.-,Repetition,it'll%20really%20sink%20in.</a:t>
            </a:r>
            <a:endParaRPr i="1" sz="800">
              <a:solidFill>
                <a:schemeClr val="dk1"/>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5"/>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How do we get the message across?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6"/>
          <p:cNvSpPr txBox="1"/>
          <p:nvPr>
            <p:ph type="title"/>
          </p:nvPr>
        </p:nvSpPr>
        <p:spPr>
          <a:xfrm>
            <a:off x="490250" y="450150"/>
            <a:ext cx="84492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lang="en" sz="4020"/>
              <a:t>Omnichannel marketing is a strategy that unifies all marketing channels and platforms to provide customers with a consistent and personalized experience. </a:t>
            </a:r>
            <a:endParaRPr sz="402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Channels and Platforms</a:t>
            </a:r>
            <a:endParaRPr/>
          </a:p>
        </p:txBody>
      </p:sp>
      <p:sp>
        <p:nvSpPr>
          <p:cNvPr id="325" name="Google Shape;325;p57"/>
          <p:cNvSpPr txBox="1"/>
          <p:nvPr>
            <p:ph idx="1" type="body"/>
          </p:nvPr>
        </p:nvSpPr>
        <p:spPr>
          <a:xfrm>
            <a:off x="311700" y="1488150"/>
            <a:ext cx="4260300" cy="3354000"/>
          </a:xfrm>
          <a:prstGeom prst="rect">
            <a:avLst/>
          </a:prstGeom>
        </p:spPr>
        <p:txBody>
          <a:bodyPr anchorCtr="0" anchor="t" bIns="91425" lIns="91425" spcFirstLastPara="1" rIns="91425" wrap="square" tIns="91425">
            <a:noAutofit/>
          </a:bodyPr>
          <a:lstStyle/>
          <a:p>
            <a:pPr indent="-342900" lvl="0" marL="457200" rtl="0" algn="l">
              <a:lnSpc>
                <a:spcPct val="95000"/>
              </a:lnSpc>
              <a:spcBef>
                <a:spcPts val="0"/>
              </a:spcBef>
              <a:spcAft>
                <a:spcPts val="0"/>
              </a:spcAft>
              <a:buSzPts val="1800"/>
              <a:buChar char="●"/>
            </a:pPr>
            <a:r>
              <a:rPr lang="en" sz="1800"/>
              <a:t>Social Media</a:t>
            </a:r>
            <a:endParaRPr sz="1800"/>
          </a:p>
          <a:p>
            <a:pPr indent="-342900" lvl="0" marL="457200" rtl="0" algn="l">
              <a:lnSpc>
                <a:spcPct val="95000"/>
              </a:lnSpc>
              <a:spcBef>
                <a:spcPts val="0"/>
              </a:spcBef>
              <a:spcAft>
                <a:spcPts val="0"/>
              </a:spcAft>
              <a:buSzPts val="1800"/>
              <a:buChar char="●"/>
            </a:pPr>
            <a:r>
              <a:rPr lang="en" sz="1800"/>
              <a:t>Email Marketing</a:t>
            </a:r>
            <a:endParaRPr sz="1800"/>
          </a:p>
          <a:p>
            <a:pPr indent="-342900" lvl="0" marL="457200" rtl="0" algn="l">
              <a:lnSpc>
                <a:spcPct val="95000"/>
              </a:lnSpc>
              <a:spcBef>
                <a:spcPts val="0"/>
              </a:spcBef>
              <a:spcAft>
                <a:spcPts val="0"/>
              </a:spcAft>
              <a:buSzPts val="1800"/>
              <a:buChar char="●"/>
            </a:pPr>
            <a:r>
              <a:rPr lang="en" sz="1800"/>
              <a:t>Content Marketing</a:t>
            </a:r>
            <a:endParaRPr sz="1800"/>
          </a:p>
          <a:p>
            <a:pPr indent="-342900" lvl="0" marL="457200" rtl="0" algn="l">
              <a:lnSpc>
                <a:spcPct val="95000"/>
              </a:lnSpc>
              <a:spcBef>
                <a:spcPts val="0"/>
              </a:spcBef>
              <a:spcAft>
                <a:spcPts val="0"/>
              </a:spcAft>
              <a:buSzPts val="1800"/>
              <a:buChar char="●"/>
            </a:pPr>
            <a:r>
              <a:rPr lang="en" sz="1800"/>
              <a:t>Search Engine Marketing</a:t>
            </a:r>
            <a:endParaRPr sz="1800"/>
          </a:p>
          <a:p>
            <a:pPr indent="-342900" lvl="0" marL="457200" rtl="0" algn="l">
              <a:lnSpc>
                <a:spcPct val="95000"/>
              </a:lnSpc>
              <a:spcBef>
                <a:spcPts val="0"/>
              </a:spcBef>
              <a:spcAft>
                <a:spcPts val="0"/>
              </a:spcAft>
              <a:buSzPts val="1800"/>
              <a:buChar char="●"/>
            </a:pPr>
            <a:r>
              <a:rPr lang="en" sz="1800"/>
              <a:t>Pay-Per-Click (PPC)</a:t>
            </a:r>
            <a:endParaRPr sz="1800"/>
          </a:p>
          <a:p>
            <a:pPr indent="-342900" lvl="0" marL="457200" rtl="0" algn="l">
              <a:lnSpc>
                <a:spcPct val="95000"/>
              </a:lnSpc>
              <a:spcBef>
                <a:spcPts val="0"/>
              </a:spcBef>
              <a:spcAft>
                <a:spcPts val="0"/>
              </a:spcAft>
              <a:buSzPts val="1800"/>
              <a:buChar char="●"/>
            </a:pPr>
            <a:r>
              <a:rPr lang="en" sz="1800"/>
              <a:t>Video Marketing</a:t>
            </a:r>
            <a:endParaRPr sz="1800"/>
          </a:p>
          <a:p>
            <a:pPr indent="-342900" lvl="0" marL="457200" rtl="0" algn="l">
              <a:lnSpc>
                <a:spcPct val="95000"/>
              </a:lnSpc>
              <a:spcBef>
                <a:spcPts val="0"/>
              </a:spcBef>
              <a:spcAft>
                <a:spcPts val="0"/>
              </a:spcAft>
              <a:buSzPts val="1800"/>
              <a:buChar char="●"/>
            </a:pPr>
            <a:r>
              <a:rPr lang="en" sz="1800"/>
              <a:t>Social Media Advertising</a:t>
            </a:r>
            <a:endParaRPr sz="1800"/>
          </a:p>
          <a:p>
            <a:pPr indent="-342900" lvl="0" marL="457200" rtl="0" algn="l">
              <a:lnSpc>
                <a:spcPct val="95000"/>
              </a:lnSpc>
              <a:spcBef>
                <a:spcPts val="0"/>
              </a:spcBef>
              <a:spcAft>
                <a:spcPts val="0"/>
              </a:spcAft>
              <a:buSzPts val="1800"/>
              <a:buChar char="●"/>
            </a:pPr>
            <a:r>
              <a:rPr lang="en" sz="1800"/>
              <a:t>Affiliate Marketing</a:t>
            </a:r>
            <a:endParaRPr sz="18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Email Marketing</a:t>
            </a:r>
            <a:endParaRPr/>
          </a:p>
        </p:txBody>
      </p:sp>
      <p:sp>
        <p:nvSpPr>
          <p:cNvPr id="331" name="Google Shape;331;p58"/>
          <p:cNvSpPr txBox="1"/>
          <p:nvPr>
            <p:ph idx="1" type="body"/>
          </p:nvPr>
        </p:nvSpPr>
        <p:spPr>
          <a:xfrm>
            <a:off x="311700" y="1225225"/>
            <a:ext cx="8447400" cy="3354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1600"/>
              <a:t>Why Email Marketing Matters</a:t>
            </a:r>
            <a:endParaRPr b="1" sz="1600"/>
          </a:p>
          <a:p>
            <a:pPr indent="-317500" lvl="1" marL="914400" rtl="0" algn="l">
              <a:lnSpc>
                <a:spcPct val="105000"/>
              </a:lnSpc>
              <a:spcBef>
                <a:spcPts val="1200"/>
              </a:spcBef>
              <a:spcAft>
                <a:spcPts val="0"/>
              </a:spcAft>
              <a:buSzPts val="1400"/>
              <a:buChar char="●"/>
            </a:pPr>
            <a:r>
              <a:rPr lang="en" sz="1400"/>
              <a:t>Email marketing remains one of the most cost-effective and powerful digital marketing channels.</a:t>
            </a:r>
            <a:endParaRPr sz="1400"/>
          </a:p>
          <a:p>
            <a:pPr indent="-317500" lvl="1" marL="914400" rtl="0" algn="l">
              <a:lnSpc>
                <a:spcPct val="105000"/>
              </a:lnSpc>
              <a:spcBef>
                <a:spcPts val="0"/>
              </a:spcBef>
              <a:spcAft>
                <a:spcPts val="0"/>
              </a:spcAft>
              <a:buSzPts val="1400"/>
              <a:buChar char="●"/>
            </a:pPr>
            <a:r>
              <a:rPr lang="en" sz="1400"/>
              <a:t>Email marketing generates an average ROI of $42 for every $1 spent.</a:t>
            </a:r>
            <a:endParaRPr sz="1400"/>
          </a:p>
          <a:p>
            <a:pPr indent="0" lvl="0" marL="0" rtl="0" algn="l">
              <a:lnSpc>
                <a:spcPct val="105000"/>
              </a:lnSpc>
              <a:spcBef>
                <a:spcPts val="1200"/>
              </a:spcBef>
              <a:spcAft>
                <a:spcPts val="0"/>
              </a:spcAft>
              <a:buNone/>
            </a:pPr>
            <a:r>
              <a:rPr b="1" lang="en" sz="1600"/>
              <a:t>Building Your Email List</a:t>
            </a:r>
            <a:endParaRPr b="1" sz="1600"/>
          </a:p>
          <a:p>
            <a:pPr indent="-317500" lvl="1" marL="914400" rtl="0" algn="l">
              <a:lnSpc>
                <a:spcPct val="105000"/>
              </a:lnSpc>
              <a:spcBef>
                <a:spcPts val="1200"/>
              </a:spcBef>
              <a:spcAft>
                <a:spcPts val="0"/>
              </a:spcAft>
              <a:buSzPts val="1400"/>
              <a:buChar char="●"/>
            </a:pPr>
            <a:r>
              <a:rPr lang="en" sz="1400"/>
              <a:t>Forms</a:t>
            </a:r>
            <a:endParaRPr sz="1400"/>
          </a:p>
          <a:p>
            <a:pPr indent="-317500" lvl="1" marL="914400" rtl="0" algn="l">
              <a:lnSpc>
                <a:spcPct val="105000"/>
              </a:lnSpc>
              <a:spcBef>
                <a:spcPts val="0"/>
              </a:spcBef>
              <a:spcAft>
                <a:spcPts val="0"/>
              </a:spcAft>
              <a:buSzPts val="1400"/>
              <a:buChar char="●"/>
            </a:pPr>
            <a:r>
              <a:rPr lang="en" sz="1400"/>
              <a:t>Incentives</a:t>
            </a:r>
            <a:endParaRPr sz="1400"/>
          </a:p>
          <a:p>
            <a:pPr indent="-317500" lvl="1" marL="914400" rtl="0" algn="l">
              <a:lnSpc>
                <a:spcPct val="105000"/>
              </a:lnSpc>
              <a:spcBef>
                <a:spcPts val="0"/>
              </a:spcBef>
              <a:spcAft>
                <a:spcPts val="0"/>
              </a:spcAft>
              <a:buSzPts val="1400"/>
              <a:buChar char="●"/>
            </a:pPr>
            <a:r>
              <a:rPr lang="en" sz="1400"/>
              <a:t>Integral part of opting in</a:t>
            </a:r>
            <a:endParaRPr sz="1400"/>
          </a:p>
          <a:p>
            <a:pPr indent="0" lvl="0" marL="0" rtl="0" algn="l">
              <a:lnSpc>
                <a:spcPct val="105000"/>
              </a:lnSpc>
              <a:spcBef>
                <a:spcPts val="1200"/>
              </a:spcBef>
              <a:spcAft>
                <a:spcPts val="0"/>
              </a:spcAft>
              <a:buNone/>
            </a:pPr>
            <a:r>
              <a:rPr b="1" lang="en" sz="1600"/>
              <a:t>Segmentation and Personalization</a:t>
            </a:r>
            <a:endParaRPr b="1" sz="1600"/>
          </a:p>
          <a:p>
            <a:pPr indent="-317500" lvl="1" marL="914400" rtl="0" algn="l">
              <a:lnSpc>
                <a:spcPct val="105000"/>
              </a:lnSpc>
              <a:spcBef>
                <a:spcPts val="1200"/>
              </a:spcBef>
              <a:spcAft>
                <a:spcPts val="0"/>
              </a:spcAft>
              <a:buSzPts val="1400"/>
              <a:buChar char="●"/>
            </a:pPr>
            <a:r>
              <a:rPr lang="en" sz="1400"/>
              <a:t>Segmenting your email list based on demographics, behavior, or interests can improve engagement.</a:t>
            </a:r>
            <a:endParaRPr sz="1400"/>
          </a:p>
          <a:p>
            <a:pPr indent="-317500" lvl="1" marL="914400" rtl="0" algn="l">
              <a:lnSpc>
                <a:spcPct val="105000"/>
              </a:lnSpc>
              <a:spcBef>
                <a:spcPts val="0"/>
              </a:spcBef>
              <a:spcAft>
                <a:spcPts val="0"/>
              </a:spcAft>
              <a:buSzPts val="1400"/>
              <a:buChar char="●"/>
            </a:pPr>
            <a:r>
              <a:rPr lang="en" sz="1400"/>
              <a:t>Use </a:t>
            </a:r>
            <a:r>
              <a:rPr lang="en" sz="1400"/>
              <a:t>personalization</a:t>
            </a:r>
            <a:r>
              <a:rPr lang="en" sz="1400"/>
              <a:t> to customize subject lines and content</a:t>
            </a:r>
            <a:endParaRPr sz="1400"/>
          </a:p>
          <a:p>
            <a:pPr indent="0" lvl="0" marL="0" rtl="0" algn="l">
              <a:lnSpc>
                <a:spcPct val="105000"/>
              </a:lnSpc>
              <a:spcBef>
                <a:spcPts val="1200"/>
              </a:spcBef>
              <a:spcAft>
                <a:spcPts val="1200"/>
              </a:spcAft>
              <a:buNone/>
            </a:pPr>
            <a:r>
              <a:t/>
            </a:r>
            <a:endParaRPr sz="16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Email Marketing</a:t>
            </a:r>
            <a:endParaRPr/>
          </a:p>
        </p:txBody>
      </p:sp>
      <p:sp>
        <p:nvSpPr>
          <p:cNvPr id="337" name="Google Shape;337;p59"/>
          <p:cNvSpPr txBox="1"/>
          <p:nvPr>
            <p:ph idx="1" type="body"/>
          </p:nvPr>
        </p:nvSpPr>
        <p:spPr>
          <a:xfrm>
            <a:off x="348300" y="1039675"/>
            <a:ext cx="84474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t>Creating Compelling Email Content</a:t>
            </a:r>
            <a:endParaRPr b="1" sz="1600"/>
          </a:p>
          <a:p>
            <a:pPr indent="-330200" lvl="1" marL="914400" rtl="0" algn="l">
              <a:lnSpc>
                <a:spcPct val="100000"/>
              </a:lnSpc>
              <a:spcBef>
                <a:spcPts val="1200"/>
              </a:spcBef>
              <a:spcAft>
                <a:spcPts val="0"/>
              </a:spcAft>
              <a:buSzPts val="1600"/>
              <a:buChar char="●"/>
            </a:pPr>
            <a:r>
              <a:rPr lang="en" sz="1600"/>
              <a:t>Tips for crafting engaging email content, including clear and concise messaging, compelling visuals, and a clear call to action (CTA).</a:t>
            </a:r>
            <a:endParaRPr sz="1600"/>
          </a:p>
          <a:p>
            <a:pPr indent="0" lvl="0" marL="0" rtl="0" algn="l">
              <a:lnSpc>
                <a:spcPct val="100000"/>
              </a:lnSpc>
              <a:spcBef>
                <a:spcPts val="1200"/>
              </a:spcBef>
              <a:spcAft>
                <a:spcPts val="0"/>
              </a:spcAft>
              <a:buNone/>
            </a:pPr>
            <a:r>
              <a:rPr b="1" lang="en" sz="1600"/>
              <a:t>Automating Campaigns</a:t>
            </a:r>
            <a:endParaRPr b="1" sz="1600"/>
          </a:p>
          <a:p>
            <a:pPr indent="-330200" lvl="1" marL="914400" rtl="0" algn="l">
              <a:lnSpc>
                <a:spcPct val="100000"/>
              </a:lnSpc>
              <a:spcBef>
                <a:spcPts val="1200"/>
              </a:spcBef>
              <a:spcAft>
                <a:spcPts val="0"/>
              </a:spcAft>
              <a:buSzPts val="1600"/>
              <a:buChar char="●"/>
            </a:pPr>
            <a:r>
              <a:rPr lang="en" sz="1600"/>
              <a:t>Welcome series</a:t>
            </a:r>
            <a:endParaRPr sz="1600"/>
          </a:p>
          <a:p>
            <a:pPr indent="-330200" lvl="1" marL="914400" rtl="0" algn="l">
              <a:lnSpc>
                <a:spcPct val="100000"/>
              </a:lnSpc>
              <a:spcBef>
                <a:spcPts val="0"/>
              </a:spcBef>
              <a:spcAft>
                <a:spcPts val="0"/>
              </a:spcAft>
              <a:buSzPts val="1600"/>
              <a:buChar char="●"/>
            </a:pPr>
            <a:r>
              <a:rPr lang="en" sz="1600"/>
              <a:t>Abandoned cart</a:t>
            </a:r>
            <a:endParaRPr sz="1600"/>
          </a:p>
          <a:p>
            <a:pPr indent="-330200" lvl="1" marL="914400" rtl="0" algn="l">
              <a:lnSpc>
                <a:spcPct val="100000"/>
              </a:lnSpc>
              <a:spcBef>
                <a:spcPts val="0"/>
              </a:spcBef>
              <a:spcAft>
                <a:spcPts val="0"/>
              </a:spcAft>
              <a:buSzPts val="1600"/>
              <a:buChar char="●"/>
            </a:pPr>
            <a:r>
              <a:rPr lang="en" sz="1600"/>
              <a:t>Abandoned check out</a:t>
            </a:r>
            <a:endParaRPr sz="1600"/>
          </a:p>
          <a:p>
            <a:pPr indent="0" lvl="0" marL="0" rtl="0" algn="l">
              <a:lnSpc>
                <a:spcPct val="100000"/>
              </a:lnSpc>
              <a:spcBef>
                <a:spcPts val="1200"/>
              </a:spcBef>
              <a:spcAft>
                <a:spcPts val="0"/>
              </a:spcAft>
              <a:buNone/>
            </a:pPr>
            <a:r>
              <a:rPr b="1" lang="en" sz="1600"/>
              <a:t>Tracking and Analytics</a:t>
            </a:r>
            <a:endParaRPr b="1" sz="1600"/>
          </a:p>
          <a:p>
            <a:pPr indent="-330200" lvl="1" marL="914400" rtl="0" algn="l">
              <a:lnSpc>
                <a:spcPct val="100000"/>
              </a:lnSpc>
              <a:spcBef>
                <a:spcPts val="1200"/>
              </a:spcBef>
              <a:spcAft>
                <a:spcPts val="0"/>
              </a:spcAft>
              <a:buSzPts val="1600"/>
              <a:buChar char="●"/>
            </a:pPr>
            <a:r>
              <a:rPr lang="en" sz="1600"/>
              <a:t>Discuss the importance of tracking email metrics like open rates, click-through rates, and conversion rates.</a:t>
            </a:r>
            <a:endParaRPr sz="1600"/>
          </a:p>
          <a:p>
            <a:pPr indent="-330200" lvl="1" marL="914400" rtl="0" algn="l">
              <a:lnSpc>
                <a:spcPct val="100000"/>
              </a:lnSpc>
              <a:spcBef>
                <a:spcPts val="0"/>
              </a:spcBef>
              <a:spcAft>
                <a:spcPts val="0"/>
              </a:spcAft>
              <a:buSzPts val="1600"/>
              <a:buChar char="●"/>
            </a:pPr>
            <a:r>
              <a:rPr lang="en" sz="1600"/>
              <a:t>Through these analytics you’ll understand the type of content that resonates with your audience, when they’re engaging, and be able to continually improve.</a:t>
            </a:r>
            <a:endParaRPr sz="16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6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Email Marketing</a:t>
            </a:r>
            <a:endParaRPr/>
          </a:p>
        </p:txBody>
      </p:sp>
      <p:sp>
        <p:nvSpPr>
          <p:cNvPr id="343" name="Google Shape;343;p6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b="1" lang="en"/>
              <a:t>Avoiding Spam and Deliverability Issues</a:t>
            </a:r>
            <a:endParaRPr b="1"/>
          </a:p>
          <a:p>
            <a:pPr indent="-342900" lvl="1" marL="914400" rtl="0" algn="l">
              <a:lnSpc>
                <a:spcPct val="100000"/>
              </a:lnSpc>
              <a:spcBef>
                <a:spcPts val="1200"/>
              </a:spcBef>
              <a:spcAft>
                <a:spcPts val="0"/>
              </a:spcAft>
              <a:buSzPts val="1800"/>
              <a:buChar char="●"/>
            </a:pPr>
            <a:r>
              <a:rPr lang="en" sz="1800"/>
              <a:t>The most important part of avoid getting blacklisted is to ensure people are opting in. This means they’re asking to hear from you  by filling out a form or consenting to email marketing.</a:t>
            </a:r>
            <a:endParaRPr sz="1800"/>
          </a:p>
          <a:p>
            <a:pPr indent="-342900" lvl="1" marL="914400" rtl="0" algn="l">
              <a:lnSpc>
                <a:spcPct val="100000"/>
              </a:lnSpc>
              <a:spcBef>
                <a:spcPts val="0"/>
              </a:spcBef>
              <a:spcAft>
                <a:spcPts val="0"/>
              </a:spcAft>
              <a:buSzPts val="1800"/>
              <a:buChar char="●"/>
            </a:pPr>
            <a:r>
              <a:rPr b="1" lang="en" sz="1800"/>
              <a:t>DMARC, DKIM, SPF</a:t>
            </a:r>
            <a:endParaRPr b="1" sz="1800"/>
          </a:p>
          <a:p>
            <a:pPr indent="-342900" lvl="2" marL="1371600" rtl="0" algn="l">
              <a:lnSpc>
                <a:spcPct val="100000"/>
              </a:lnSpc>
              <a:spcBef>
                <a:spcPts val="0"/>
              </a:spcBef>
              <a:spcAft>
                <a:spcPts val="0"/>
              </a:spcAft>
              <a:buSzPts val="1800"/>
              <a:buAutoNum type="romanLcPeriod"/>
            </a:pPr>
            <a:r>
              <a:rPr lang="en" sz="1800"/>
              <a:t>Free tool to check if this is configured correctly</a:t>
            </a:r>
            <a:endParaRPr sz="1800"/>
          </a:p>
          <a:p>
            <a:pPr indent="-342900" lvl="2" marL="1371600" rtl="0" algn="l">
              <a:lnSpc>
                <a:spcPct val="100000"/>
              </a:lnSpc>
              <a:spcBef>
                <a:spcPts val="0"/>
              </a:spcBef>
              <a:spcAft>
                <a:spcPts val="0"/>
              </a:spcAft>
              <a:buSzPts val="1800"/>
              <a:buAutoNum type="romanLcPeriod"/>
            </a:pPr>
            <a:r>
              <a:rPr lang="en" sz="1800" u="sng">
                <a:solidFill>
                  <a:schemeClr val="hlink"/>
                </a:solidFill>
                <a:hlinkClick r:id="rId3"/>
              </a:rPr>
              <a:t>https://redsift.com/tools/investigate</a:t>
            </a:r>
            <a:r>
              <a:rPr lang="en" sz="1800"/>
              <a:t> </a:t>
            </a:r>
            <a:endParaRPr sz="18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6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Email Marketing</a:t>
            </a:r>
            <a:endParaRPr/>
          </a:p>
        </p:txBody>
      </p:sp>
      <p:sp>
        <p:nvSpPr>
          <p:cNvPr id="349" name="Google Shape;349;p61"/>
          <p:cNvSpPr txBox="1"/>
          <p:nvPr>
            <p:ph idx="1" type="body"/>
          </p:nvPr>
        </p:nvSpPr>
        <p:spPr>
          <a:xfrm>
            <a:off x="311700" y="1085375"/>
            <a:ext cx="85206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5"/>
              <a:buNone/>
            </a:pPr>
            <a:r>
              <a:rPr b="1" lang="en" sz="1250"/>
              <a:t>1. DKIM (DomainKeys Identified Mail):</a:t>
            </a:r>
            <a:endParaRPr b="1" sz="1250"/>
          </a:p>
          <a:p>
            <a:pPr indent="-307975" lvl="0" marL="457200" rtl="0" algn="l">
              <a:lnSpc>
                <a:spcPct val="100000"/>
              </a:lnSpc>
              <a:spcBef>
                <a:spcPts val="1200"/>
              </a:spcBef>
              <a:spcAft>
                <a:spcPts val="0"/>
              </a:spcAft>
              <a:buSzPts val="1250"/>
              <a:buChar char="●"/>
            </a:pPr>
            <a:r>
              <a:rPr lang="en" sz="1250"/>
              <a:t>Imagine you're sending a physical letter. DKIM is like putting your unique signature on the envelope.</a:t>
            </a:r>
            <a:endParaRPr sz="1250"/>
          </a:p>
          <a:p>
            <a:pPr indent="-307975" lvl="0" marL="457200" rtl="0" algn="l">
              <a:lnSpc>
                <a:spcPct val="100000"/>
              </a:lnSpc>
              <a:spcBef>
                <a:spcPts val="0"/>
              </a:spcBef>
              <a:spcAft>
                <a:spcPts val="0"/>
              </a:spcAft>
              <a:buSzPts val="1250"/>
              <a:buChar char="●"/>
            </a:pPr>
            <a:r>
              <a:rPr lang="en" sz="1250"/>
              <a:t>It's a way for email providers to make sure that the email you receive is really from the sender it claims to be from.</a:t>
            </a:r>
            <a:endParaRPr sz="1250"/>
          </a:p>
          <a:p>
            <a:pPr indent="-307975" lvl="0" marL="457200" rtl="0" algn="l">
              <a:lnSpc>
                <a:spcPct val="100000"/>
              </a:lnSpc>
              <a:spcBef>
                <a:spcPts val="0"/>
              </a:spcBef>
              <a:spcAft>
                <a:spcPts val="0"/>
              </a:spcAft>
              <a:buSzPts val="1250"/>
              <a:buChar char="●"/>
            </a:pPr>
            <a:r>
              <a:rPr lang="en" sz="1250"/>
              <a:t>DKIM adds a digital signature to emails, making them harder to fake or tamper with.</a:t>
            </a:r>
            <a:endParaRPr sz="1250"/>
          </a:p>
          <a:p>
            <a:pPr indent="0" lvl="0" marL="0" rtl="0" algn="l">
              <a:lnSpc>
                <a:spcPct val="100000"/>
              </a:lnSpc>
              <a:spcBef>
                <a:spcPts val="1200"/>
              </a:spcBef>
              <a:spcAft>
                <a:spcPts val="0"/>
              </a:spcAft>
              <a:buSzPts val="275"/>
              <a:buNone/>
            </a:pPr>
            <a:r>
              <a:rPr b="1" lang="en" sz="1250"/>
              <a:t>2. DMARC (Domain-based Message Authentication, Reporting, and Conformance):</a:t>
            </a:r>
            <a:endParaRPr b="1" sz="1250"/>
          </a:p>
          <a:p>
            <a:pPr indent="-307975" lvl="0" marL="457200" rtl="0" algn="l">
              <a:lnSpc>
                <a:spcPct val="100000"/>
              </a:lnSpc>
              <a:spcBef>
                <a:spcPts val="1200"/>
              </a:spcBef>
              <a:spcAft>
                <a:spcPts val="0"/>
              </a:spcAft>
              <a:buSzPts val="1250"/>
              <a:buChar char="●"/>
            </a:pPr>
            <a:r>
              <a:rPr lang="en" sz="1250"/>
              <a:t>Think of DMARC as the traffic cop for your emails.</a:t>
            </a:r>
            <a:endParaRPr sz="1250"/>
          </a:p>
          <a:p>
            <a:pPr indent="-307975" lvl="0" marL="457200" rtl="0" algn="l">
              <a:lnSpc>
                <a:spcPct val="100000"/>
              </a:lnSpc>
              <a:spcBef>
                <a:spcPts val="0"/>
              </a:spcBef>
              <a:spcAft>
                <a:spcPts val="0"/>
              </a:spcAft>
              <a:buSzPts val="1250"/>
              <a:buChar char="●"/>
            </a:pPr>
            <a:r>
              <a:rPr lang="en" sz="1250"/>
              <a:t>It helps email senders (like businesses) and receivers (like email providers) work together to ensure emails are genuine.</a:t>
            </a:r>
            <a:endParaRPr sz="1250"/>
          </a:p>
          <a:p>
            <a:pPr indent="-307975" lvl="0" marL="457200" rtl="0" algn="l">
              <a:lnSpc>
                <a:spcPct val="100000"/>
              </a:lnSpc>
              <a:spcBef>
                <a:spcPts val="0"/>
              </a:spcBef>
              <a:spcAft>
                <a:spcPts val="0"/>
              </a:spcAft>
              <a:buSzPts val="1250"/>
              <a:buChar char="●"/>
            </a:pPr>
            <a:r>
              <a:rPr lang="en" sz="1250"/>
              <a:t>DMARC tells email providers what to do with emails that don't pass DKIM or SPF checks, like sending them to the spam folder or rejecting them.</a:t>
            </a:r>
            <a:endParaRPr sz="1250"/>
          </a:p>
          <a:p>
            <a:pPr indent="0" lvl="0" marL="0" rtl="0" algn="l">
              <a:lnSpc>
                <a:spcPct val="100000"/>
              </a:lnSpc>
              <a:spcBef>
                <a:spcPts val="1200"/>
              </a:spcBef>
              <a:spcAft>
                <a:spcPts val="0"/>
              </a:spcAft>
              <a:buSzPts val="275"/>
              <a:buNone/>
            </a:pPr>
            <a:r>
              <a:rPr b="1" lang="en" sz="1250"/>
              <a:t>3. SPF (Sender Policy Framework):</a:t>
            </a:r>
            <a:endParaRPr b="1" sz="1250"/>
          </a:p>
          <a:p>
            <a:pPr indent="-307975" lvl="0" marL="457200" rtl="0" algn="l">
              <a:lnSpc>
                <a:spcPct val="100000"/>
              </a:lnSpc>
              <a:spcBef>
                <a:spcPts val="1200"/>
              </a:spcBef>
              <a:spcAft>
                <a:spcPts val="0"/>
              </a:spcAft>
              <a:buSzPts val="1250"/>
              <a:buChar char="●"/>
            </a:pPr>
            <a:r>
              <a:rPr lang="en" sz="1250"/>
              <a:t>SPF is like a guest list for your email party.</a:t>
            </a:r>
            <a:endParaRPr sz="1250"/>
          </a:p>
          <a:p>
            <a:pPr indent="-307975" lvl="0" marL="457200" rtl="0" algn="l">
              <a:lnSpc>
                <a:spcPct val="100000"/>
              </a:lnSpc>
              <a:spcBef>
                <a:spcPts val="0"/>
              </a:spcBef>
              <a:spcAft>
                <a:spcPts val="0"/>
              </a:spcAft>
              <a:buSzPts val="1250"/>
              <a:buChar char="●"/>
            </a:pPr>
            <a:r>
              <a:rPr lang="en" sz="1250"/>
              <a:t>It helps email receivers check if an email is invited or just a crasher.</a:t>
            </a:r>
            <a:endParaRPr sz="1250"/>
          </a:p>
          <a:p>
            <a:pPr indent="-307975" lvl="0" marL="457200" rtl="0" algn="l">
              <a:lnSpc>
                <a:spcPct val="100000"/>
              </a:lnSpc>
              <a:spcBef>
                <a:spcPts val="0"/>
              </a:spcBef>
              <a:spcAft>
                <a:spcPts val="0"/>
              </a:spcAft>
              <a:buSzPts val="1250"/>
              <a:buChar char="●"/>
            </a:pPr>
            <a:r>
              <a:rPr lang="en" sz="1250"/>
              <a:t>SPF specifies which email servers are allowed to send emails on behalf of your domain. If an email comes from an uninvited server, it might be marked as suspicious.</a:t>
            </a:r>
            <a:endParaRPr sz="125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type="title"/>
          </p:nvPr>
        </p:nvSpPr>
        <p:spPr>
          <a:xfrm>
            <a:off x="311700" y="957125"/>
            <a:ext cx="8520600" cy="2128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63%</a:t>
            </a:r>
            <a:endParaRPr/>
          </a:p>
        </p:txBody>
      </p:sp>
      <p:sp>
        <p:nvSpPr>
          <p:cNvPr id="89" name="Google Shape;89;p17"/>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Of Small Business Owners Don’t Have a Marketing Strategy</a:t>
            </a:r>
            <a:endParaRPr/>
          </a:p>
        </p:txBody>
      </p:sp>
      <p:sp>
        <p:nvSpPr>
          <p:cNvPr id="90" name="Google Shape;90;p17"/>
          <p:cNvSpPr txBox="1"/>
          <p:nvPr/>
        </p:nvSpPr>
        <p:spPr>
          <a:xfrm>
            <a:off x="297850" y="4696725"/>
            <a:ext cx="8846100" cy="1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800">
                <a:latin typeface="Open Sans"/>
                <a:ea typeface="Open Sans"/>
                <a:cs typeface="Open Sans"/>
                <a:sym typeface="Open Sans"/>
              </a:rPr>
              <a:t>Source: https://www.marketingevolution.com/knowledge-center/50plus-data-driven-marketing-and-personalization-stats-marketers-need-to-know</a:t>
            </a:r>
            <a:endParaRPr i="1" sz="800">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2"/>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Metrics and Analytics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6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Marketing Doesn’t Stop at Execution</a:t>
            </a:r>
            <a:endParaRPr/>
          </a:p>
        </p:txBody>
      </p:sp>
      <p:sp>
        <p:nvSpPr>
          <p:cNvPr id="360" name="Google Shape;360;p63"/>
          <p:cNvSpPr txBox="1"/>
          <p:nvPr>
            <p:ph idx="1" type="body"/>
          </p:nvPr>
        </p:nvSpPr>
        <p:spPr>
          <a:xfrm>
            <a:off x="311700" y="1521025"/>
            <a:ext cx="42603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t>
            </a:r>
            <a:r>
              <a:rPr lang="en"/>
              <a:t>arketing involves continuous measurement and analysis to track your progress, make data-driven decisions, and optimize your strategies.</a:t>
            </a:r>
            <a:endParaRPr/>
          </a:p>
          <a:p>
            <a:pPr indent="0" lvl="0" marL="0" rtl="0" algn="l">
              <a:spcBef>
                <a:spcPts val="1200"/>
              </a:spcBef>
              <a:spcAft>
                <a:spcPts val="1200"/>
              </a:spcAft>
              <a:buNone/>
            </a:pPr>
            <a:r>
              <a:t/>
            </a:r>
            <a:endParaRPr/>
          </a:p>
        </p:txBody>
      </p:sp>
      <p:pic>
        <p:nvPicPr>
          <p:cNvPr id="361" name="Google Shape;361;p63"/>
          <p:cNvPicPr preferRelativeResize="0"/>
          <p:nvPr/>
        </p:nvPicPr>
        <p:blipFill>
          <a:blip r:embed="rId3">
            <a:alphaModFix/>
          </a:blip>
          <a:stretch>
            <a:fillRect/>
          </a:stretch>
        </p:blipFill>
        <p:spPr>
          <a:xfrm>
            <a:off x="4572001" y="1191125"/>
            <a:ext cx="4142899" cy="276125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6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Metrics to Track</a:t>
            </a:r>
            <a:endParaRPr/>
          </a:p>
        </p:txBody>
      </p:sp>
      <p:sp>
        <p:nvSpPr>
          <p:cNvPr id="367" name="Google Shape;367;p64"/>
          <p:cNvSpPr txBox="1"/>
          <p:nvPr>
            <p:ph idx="1" type="body"/>
          </p:nvPr>
        </p:nvSpPr>
        <p:spPr>
          <a:xfrm>
            <a:off x="311700" y="1389550"/>
            <a:ext cx="3681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900"/>
              <a:t>1. Website Traffic</a:t>
            </a:r>
            <a:endParaRPr sz="1900"/>
          </a:p>
          <a:p>
            <a:pPr indent="0" lvl="0" marL="0" rtl="0" algn="l">
              <a:spcBef>
                <a:spcPts val="1200"/>
              </a:spcBef>
              <a:spcAft>
                <a:spcPts val="0"/>
              </a:spcAft>
              <a:buNone/>
            </a:pPr>
            <a:r>
              <a:rPr lang="en" sz="1900"/>
              <a:t>2. Conversion Rate</a:t>
            </a:r>
            <a:endParaRPr sz="1900"/>
          </a:p>
          <a:p>
            <a:pPr indent="0" lvl="0" marL="0" rtl="0" algn="l">
              <a:spcBef>
                <a:spcPts val="1200"/>
              </a:spcBef>
              <a:spcAft>
                <a:spcPts val="0"/>
              </a:spcAft>
              <a:buNone/>
            </a:pPr>
            <a:r>
              <a:rPr lang="en" sz="1900"/>
              <a:t>3. Return on Investment (ROI)</a:t>
            </a:r>
            <a:endParaRPr sz="1900"/>
          </a:p>
          <a:p>
            <a:pPr indent="0" lvl="0" marL="0" rtl="0" algn="l">
              <a:spcBef>
                <a:spcPts val="1200"/>
              </a:spcBef>
              <a:spcAft>
                <a:spcPts val="0"/>
              </a:spcAft>
              <a:buClr>
                <a:schemeClr val="dk1"/>
              </a:buClr>
              <a:buSzPts val="1100"/>
              <a:buFont typeface="Arial"/>
              <a:buNone/>
            </a:pPr>
            <a:r>
              <a:rPr lang="en" sz="1900"/>
              <a:t>4. Click-Through Rate (CTR)</a:t>
            </a:r>
            <a:endParaRPr sz="1900"/>
          </a:p>
          <a:p>
            <a:pPr indent="0" lvl="0" marL="0" rtl="0" algn="l">
              <a:spcBef>
                <a:spcPts val="1200"/>
              </a:spcBef>
              <a:spcAft>
                <a:spcPts val="0"/>
              </a:spcAft>
              <a:buClr>
                <a:schemeClr val="dk1"/>
              </a:buClr>
              <a:buSzPts val="1100"/>
              <a:buFont typeface="Arial"/>
              <a:buNone/>
            </a:pPr>
            <a:r>
              <a:rPr lang="en" sz="1900"/>
              <a:t>5. Customer Acquisition Cost (CAC)</a:t>
            </a:r>
            <a:endParaRPr sz="1900"/>
          </a:p>
          <a:p>
            <a:pPr indent="0" lvl="0" marL="0" rtl="0" algn="l">
              <a:spcBef>
                <a:spcPts val="1200"/>
              </a:spcBef>
              <a:spcAft>
                <a:spcPts val="1200"/>
              </a:spcAft>
              <a:buNone/>
            </a:pPr>
            <a:r>
              <a:t/>
            </a:r>
            <a:endParaRPr sz="1900"/>
          </a:p>
        </p:txBody>
      </p:sp>
      <p:sp>
        <p:nvSpPr>
          <p:cNvPr id="368" name="Google Shape;368;p64"/>
          <p:cNvSpPr txBox="1"/>
          <p:nvPr/>
        </p:nvSpPr>
        <p:spPr>
          <a:xfrm>
            <a:off x="5307825" y="1389550"/>
            <a:ext cx="3000000" cy="311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900">
                <a:solidFill>
                  <a:schemeClr val="dk1"/>
                </a:solidFill>
                <a:latin typeface="Open Sans"/>
                <a:ea typeface="Open Sans"/>
                <a:cs typeface="Open Sans"/>
                <a:sym typeface="Open Sans"/>
              </a:rPr>
              <a:t>6. Customer Lifetime Value (CLV)</a:t>
            </a:r>
            <a:endParaRPr sz="19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900">
                <a:solidFill>
                  <a:schemeClr val="dk1"/>
                </a:solidFill>
                <a:latin typeface="Open Sans"/>
                <a:ea typeface="Open Sans"/>
                <a:cs typeface="Open Sans"/>
                <a:sym typeface="Open Sans"/>
              </a:rPr>
              <a:t>7. Social Media Engagement</a:t>
            </a:r>
            <a:endParaRPr sz="19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900">
                <a:solidFill>
                  <a:schemeClr val="dk1"/>
                </a:solidFill>
                <a:latin typeface="Open Sans"/>
                <a:ea typeface="Open Sans"/>
                <a:cs typeface="Open Sans"/>
                <a:sym typeface="Open Sans"/>
              </a:rPr>
              <a:t>8. Email Metrics</a:t>
            </a:r>
            <a:endParaRPr sz="19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900">
                <a:solidFill>
                  <a:schemeClr val="dk1"/>
                </a:solidFill>
                <a:latin typeface="Open Sans"/>
                <a:ea typeface="Open Sans"/>
                <a:cs typeface="Open Sans"/>
                <a:sym typeface="Open Sans"/>
              </a:rPr>
              <a:t>9. Bounce Rate</a:t>
            </a:r>
            <a:endParaRPr sz="19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1900">
                <a:solidFill>
                  <a:schemeClr val="dk1"/>
                </a:solidFill>
                <a:latin typeface="Open Sans"/>
                <a:ea typeface="Open Sans"/>
                <a:cs typeface="Open Sans"/>
                <a:sym typeface="Open Sans"/>
              </a:rPr>
              <a:t>10. Churn Rate</a:t>
            </a:r>
            <a:endParaRPr sz="1900">
              <a:solidFill>
                <a:schemeClr val="dk1"/>
              </a:solidFill>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374" name="Google Shape;374;p6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75" name="Google Shape;375;p65"/>
          <p:cNvPicPr preferRelativeResize="0"/>
          <p:nvPr/>
        </p:nvPicPr>
        <p:blipFill>
          <a:blip r:embed="rId3">
            <a:alphaModFix/>
          </a:blip>
          <a:stretch>
            <a:fillRect/>
          </a:stretch>
        </p:blipFill>
        <p:spPr>
          <a:xfrm>
            <a:off x="655349" y="324638"/>
            <a:ext cx="7427274" cy="44942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381" name="Google Shape;381;p6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2" name="Google Shape;382;p66"/>
          <p:cNvPicPr preferRelativeResize="0"/>
          <p:nvPr/>
        </p:nvPicPr>
        <p:blipFill>
          <a:blip r:embed="rId3">
            <a:alphaModFix/>
          </a:blip>
          <a:stretch>
            <a:fillRect/>
          </a:stretch>
        </p:blipFill>
        <p:spPr>
          <a:xfrm>
            <a:off x="524824" y="315925"/>
            <a:ext cx="5098525" cy="44062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388" name="Google Shape;388;p6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9" name="Google Shape;389;p67"/>
          <p:cNvPicPr preferRelativeResize="0"/>
          <p:nvPr/>
        </p:nvPicPr>
        <p:blipFill>
          <a:blip r:embed="rId3">
            <a:alphaModFix/>
          </a:blip>
          <a:stretch>
            <a:fillRect/>
          </a:stretch>
        </p:blipFill>
        <p:spPr>
          <a:xfrm>
            <a:off x="396713" y="315924"/>
            <a:ext cx="8350575" cy="404002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395" name="Google Shape;395;p6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96" name="Google Shape;396;p68"/>
          <p:cNvPicPr preferRelativeResize="0"/>
          <p:nvPr/>
        </p:nvPicPr>
        <p:blipFill>
          <a:blip r:embed="rId3">
            <a:alphaModFix/>
          </a:blip>
          <a:stretch>
            <a:fillRect/>
          </a:stretch>
        </p:blipFill>
        <p:spPr>
          <a:xfrm>
            <a:off x="1172162" y="598452"/>
            <a:ext cx="6799674" cy="32213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9"/>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Recommended Tools</a:t>
            </a:r>
            <a:endParaRPr/>
          </a:p>
        </p:txBody>
      </p:sp>
      <p:pic>
        <p:nvPicPr>
          <p:cNvPr id="402" name="Google Shape;402;p69"/>
          <p:cNvPicPr preferRelativeResize="0"/>
          <p:nvPr/>
        </p:nvPicPr>
        <p:blipFill>
          <a:blip r:embed="rId3">
            <a:alphaModFix/>
          </a:blip>
          <a:stretch>
            <a:fillRect/>
          </a:stretch>
        </p:blipFill>
        <p:spPr>
          <a:xfrm>
            <a:off x="6260551" y="3277375"/>
            <a:ext cx="2591877" cy="1457925"/>
          </a:xfrm>
          <a:prstGeom prst="rect">
            <a:avLst/>
          </a:prstGeom>
          <a:noFill/>
          <a:ln>
            <a:noFill/>
          </a:ln>
        </p:spPr>
      </p:pic>
      <p:pic>
        <p:nvPicPr>
          <p:cNvPr id="403" name="Google Shape;403;p69"/>
          <p:cNvPicPr preferRelativeResize="0"/>
          <p:nvPr/>
        </p:nvPicPr>
        <p:blipFill>
          <a:blip r:embed="rId4">
            <a:alphaModFix/>
          </a:blip>
          <a:stretch>
            <a:fillRect/>
          </a:stretch>
        </p:blipFill>
        <p:spPr>
          <a:xfrm>
            <a:off x="5009375" y="1841925"/>
            <a:ext cx="1172175" cy="1172175"/>
          </a:xfrm>
          <a:prstGeom prst="rect">
            <a:avLst/>
          </a:prstGeom>
          <a:noFill/>
          <a:ln>
            <a:noFill/>
          </a:ln>
        </p:spPr>
      </p:pic>
      <p:pic>
        <p:nvPicPr>
          <p:cNvPr id="404" name="Google Shape;404;p69"/>
          <p:cNvPicPr preferRelativeResize="0"/>
          <p:nvPr/>
        </p:nvPicPr>
        <p:blipFill>
          <a:blip r:embed="rId5">
            <a:alphaModFix/>
          </a:blip>
          <a:stretch>
            <a:fillRect/>
          </a:stretch>
        </p:blipFill>
        <p:spPr>
          <a:xfrm>
            <a:off x="3927850" y="3143875"/>
            <a:ext cx="2332710" cy="1295950"/>
          </a:xfrm>
          <a:prstGeom prst="rect">
            <a:avLst/>
          </a:prstGeom>
          <a:noFill/>
          <a:ln>
            <a:noFill/>
          </a:ln>
        </p:spPr>
      </p:pic>
      <p:pic>
        <p:nvPicPr>
          <p:cNvPr id="405" name="Google Shape;405;p69"/>
          <p:cNvPicPr preferRelativeResize="0"/>
          <p:nvPr/>
        </p:nvPicPr>
        <p:blipFill>
          <a:blip r:embed="rId6">
            <a:alphaModFix/>
          </a:blip>
          <a:stretch>
            <a:fillRect/>
          </a:stretch>
        </p:blipFill>
        <p:spPr>
          <a:xfrm>
            <a:off x="6552125" y="249450"/>
            <a:ext cx="2591875" cy="1295937"/>
          </a:xfrm>
          <a:prstGeom prst="rect">
            <a:avLst/>
          </a:prstGeom>
          <a:noFill/>
          <a:ln>
            <a:noFill/>
          </a:ln>
        </p:spPr>
      </p:pic>
      <p:pic>
        <p:nvPicPr>
          <p:cNvPr id="406" name="Google Shape;406;p69"/>
          <p:cNvPicPr preferRelativeResize="0"/>
          <p:nvPr/>
        </p:nvPicPr>
        <p:blipFill>
          <a:blip r:embed="rId7">
            <a:alphaModFix/>
          </a:blip>
          <a:stretch>
            <a:fillRect/>
          </a:stretch>
        </p:blipFill>
        <p:spPr>
          <a:xfrm>
            <a:off x="6858000" y="1841925"/>
            <a:ext cx="1667850" cy="875624"/>
          </a:xfrm>
          <a:prstGeom prst="rect">
            <a:avLst/>
          </a:prstGeom>
          <a:noFill/>
          <a:ln>
            <a:noFill/>
          </a:ln>
        </p:spPr>
      </p:pic>
      <p:pic>
        <p:nvPicPr>
          <p:cNvPr id="407" name="Google Shape;407;p69"/>
          <p:cNvPicPr preferRelativeResize="0"/>
          <p:nvPr/>
        </p:nvPicPr>
        <p:blipFill>
          <a:blip r:embed="rId8">
            <a:alphaModFix/>
          </a:blip>
          <a:stretch>
            <a:fillRect/>
          </a:stretch>
        </p:blipFill>
        <p:spPr>
          <a:xfrm>
            <a:off x="4727123" y="495390"/>
            <a:ext cx="1920950" cy="80402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70"/>
          <p:cNvSpPr txBox="1"/>
          <p:nvPr>
            <p:ph idx="1" type="body"/>
          </p:nvPr>
        </p:nvSpPr>
        <p:spPr>
          <a:xfrm>
            <a:off x="-306450" y="198275"/>
            <a:ext cx="8990400" cy="4275900"/>
          </a:xfrm>
          <a:prstGeom prst="rect">
            <a:avLst/>
          </a:prstGeom>
        </p:spPr>
        <p:txBody>
          <a:bodyPr anchorCtr="0" anchor="t" bIns="91425" lIns="91425" spcFirstLastPara="1" rIns="91425" wrap="square" tIns="91425">
            <a:noAutofit/>
          </a:bodyPr>
          <a:lstStyle/>
          <a:p>
            <a:pPr indent="-228600" lvl="0" marL="457200" rtl="0" algn="l">
              <a:spcBef>
                <a:spcPts val="0"/>
              </a:spcBef>
              <a:spcAft>
                <a:spcPts val="0"/>
              </a:spcAft>
              <a:buSzPts val="1200"/>
              <a:buNone/>
            </a:pPr>
            <a:r>
              <a:rPr b="1" lang="en" sz="1200"/>
              <a:t>Google Analytics: </a:t>
            </a:r>
            <a:r>
              <a:rPr lang="en" sz="1200"/>
              <a:t>Understand your website's performance and user behavior. It's free and provides valuable insights.</a:t>
            </a:r>
            <a:endParaRPr sz="1200"/>
          </a:p>
          <a:p>
            <a:pPr indent="-228600" lvl="0" marL="457200" rtl="0" algn="l">
              <a:spcBef>
                <a:spcPts val="0"/>
              </a:spcBef>
              <a:spcAft>
                <a:spcPts val="0"/>
              </a:spcAft>
              <a:buSzPts val="1200"/>
              <a:buNone/>
            </a:pPr>
            <a:r>
              <a:rPr b="1" lang="en" sz="1200"/>
              <a:t>Google Search Console: </a:t>
            </a:r>
            <a:r>
              <a:rPr lang="en" sz="1200"/>
              <a:t>Monitor how your site appears in Google's search results and identify opportunities for SEO improvement.</a:t>
            </a:r>
            <a:endParaRPr sz="1200"/>
          </a:p>
          <a:p>
            <a:pPr indent="-228600" lvl="0" marL="457200" rtl="0" algn="l">
              <a:spcBef>
                <a:spcPts val="0"/>
              </a:spcBef>
              <a:spcAft>
                <a:spcPts val="0"/>
              </a:spcAft>
              <a:buSzPts val="1200"/>
              <a:buNone/>
            </a:pPr>
            <a:r>
              <a:rPr b="1" lang="en" sz="1200"/>
              <a:t>Mailchimp: </a:t>
            </a:r>
            <a:r>
              <a:rPr lang="en" sz="1200"/>
              <a:t>A free or low-cost email marketing platform that's great for sending newsletters and automated email campaigns.</a:t>
            </a:r>
            <a:endParaRPr sz="1200"/>
          </a:p>
          <a:p>
            <a:pPr indent="-228600" lvl="0" marL="457200" rtl="0" algn="l">
              <a:spcBef>
                <a:spcPts val="0"/>
              </a:spcBef>
              <a:spcAft>
                <a:spcPts val="0"/>
              </a:spcAft>
              <a:buSzPts val="1200"/>
              <a:buNone/>
            </a:pPr>
            <a:r>
              <a:rPr b="1" lang="en" sz="1200"/>
              <a:t>Canva: </a:t>
            </a:r>
            <a:r>
              <a:rPr lang="en" sz="1200"/>
              <a:t>Create professional-looking graphics and visual content for social media, blog posts, and more, with both free and paid options.</a:t>
            </a:r>
            <a:endParaRPr sz="1200"/>
          </a:p>
          <a:p>
            <a:pPr indent="-228600" lvl="0" marL="457200" rtl="0" algn="l">
              <a:spcBef>
                <a:spcPts val="0"/>
              </a:spcBef>
              <a:spcAft>
                <a:spcPts val="0"/>
              </a:spcAft>
              <a:buSzPts val="1200"/>
              <a:buNone/>
            </a:pPr>
            <a:r>
              <a:rPr b="1" lang="en" sz="1200"/>
              <a:t>Hootsuite:</a:t>
            </a:r>
            <a:r>
              <a:rPr lang="en" sz="1200"/>
              <a:t> Schedule and manage social media posts across multiple platforms. The free version allows you to manage up to three social profiles.</a:t>
            </a:r>
            <a:endParaRPr sz="1200"/>
          </a:p>
          <a:p>
            <a:pPr indent="-228600" lvl="0" marL="457200" rtl="0" algn="l">
              <a:spcBef>
                <a:spcPts val="0"/>
              </a:spcBef>
              <a:spcAft>
                <a:spcPts val="0"/>
              </a:spcAft>
              <a:buSzPts val="1200"/>
              <a:buNone/>
            </a:pPr>
            <a:r>
              <a:rPr b="1" lang="en" sz="1200"/>
              <a:t>Trello:</a:t>
            </a:r>
            <a:r>
              <a:rPr lang="en" sz="1200"/>
              <a:t> Organize marketing campaigns and projects with this free project management tool.</a:t>
            </a:r>
            <a:endParaRPr sz="1200"/>
          </a:p>
          <a:p>
            <a:pPr indent="-228600" lvl="0" marL="457200" rtl="0" algn="l">
              <a:spcBef>
                <a:spcPts val="0"/>
              </a:spcBef>
              <a:spcAft>
                <a:spcPts val="0"/>
              </a:spcAft>
              <a:buSzPts val="1200"/>
              <a:buNone/>
            </a:pPr>
            <a:r>
              <a:rPr b="1" lang="en" sz="1200"/>
              <a:t>Google Keyword Planner: </a:t>
            </a:r>
            <a:r>
              <a:rPr lang="en" sz="1200"/>
              <a:t>Research keywords for SEO and pay-per-click (PPC) advertising. It's part of Google Ads and free to use.</a:t>
            </a:r>
            <a:endParaRPr sz="1200"/>
          </a:p>
          <a:p>
            <a:pPr indent="-228600" lvl="0" marL="457200" rtl="0" algn="l">
              <a:spcBef>
                <a:spcPts val="0"/>
              </a:spcBef>
              <a:spcAft>
                <a:spcPts val="0"/>
              </a:spcAft>
              <a:buSzPts val="1200"/>
              <a:buNone/>
            </a:pPr>
            <a:r>
              <a:rPr b="1" lang="en" sz="1200"/>
              <a:t>SurveyMonkey: </a:t>
            </a:r>
            <a:r>
              <a:rPr lang="en" sz="1200"/>
              <a:t>Create surveys and gather customer feedback. There's a free version with basic features.</a:t>
            </a:r>
            <a:endParaRPr sz="1200"/>
          </a:p>
          <a:p>
            <a:pPr indent="-228600" lvl="0" marL="457200" rtl="0" algn="l">
              <a:spcBef>
                <a:spcPts val="0"/>
              </a:spcBef>
              <a:spcAft>
                <a:spcPts val="0"/>
              </a:spcAft>
              <a:buSzPts val="1200"/>
              <a:buNone/>
            </a:pPr>
            <a:r>
              <a:rPr lang="en" sz="1200"/>
              <a:t>Sumo: A suite of marketing tools including pop-ups, social sharing, and email capture. Offers free and paid plans.</a:t>
            </a:r>
            <a:endParaRPr sz="1200"/>
          </a:p>
          <a:p>
            <a:pPr indent="-228600" lvl="0" marL="457200" rtl="0" algn="l">
              <a:spcBef>
                <a:spcPts val="0"/>
              </a:spcBef>
              <a:spcAft>
                <a:spcPts val="0"/>
              </a:spcAft>
              <a:buSzPts val="1200"/>
              <a:buNone/>
            </a:pPr>
            <a:r>
              <a:rPr b="1" lang="en" sz="1200"/>
              <a:t>KeywordTool.io: </a:t>
            </a:r>
            <a:r>
              <a:rPr lang="en" sz="1200"/>
              <a:t>Find long-tail keywords and content ideas for your blog or website. It has both free and paid versions.</a:t>
            </a:r>
            <a:endParaRPr sz="1200"/>
          </a:p>
          <a:p>
            <a:pPr indent="-228600" lvl="0" marL="457200" rtl="0" algn="l">
              <a:spcBef>
                <a:spcPts val="0"/>
              </a:spcBef>
              <a:spcAft>
                <a:spcPts val="0"/>
              </a:spcAft>
              <a:buSzPts val="1200"/>
              <a:buNone/>
            </a:pPr>
            <a:r>
              <a:rPr b="1" lang="en" sz="1200"/>
              <a:t>Google My Business: </a:t>
            </a:r>
            <a:r>
              <a:rPr lang="en" sz="1200"/>
              <a:t>Claim and optimize your Google business listing to improve your local search presence. It's free.</a:t>
            </a:r>
            <a:endParaRPr sz="12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7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Test, Evolve, and Be OK With Failure</a:t>
            </a:r>
            <a:endParaRPr/>
          </a:p>
        </p:txBody>
      </p:sp>
      <p:sp>
        <p:nvSpPr>
          <p:cNvPr id="418" name="Google Shape;418;p71"/>
          <p:cNvSpPr txBox="1"/>
          <p:nvPr>
            <p:ph idx="1" type="body"/>
          </p:nvPr>
        </p:nvSpPr>
        <p:spPr>
          <a:xfrm>
            <a:off x="311700" y="1586750"/>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1. Embrace Change</a:t>
            </a:r>
            <a:endParaRPr b="1"/>
          </a:p>
          <a:p>
            <a:pPr indent="0" lvl="0" marL="0" rtl="0" algn="l">
              <a:spcBef>
                <a:spcPts val="1200"/>
              </a:spcBef>
              <a:spcAft>
                <a:spcPts val="0"/>
              </a:spcAft>
              <a:buClr>
                <a:schemeClr val="dk1"/>
              </a:buClr>
              <a:buSzPts val="1100"/>
              <a:buFont typeface="Arial"/>
              <a:buNone/>
            </a:pPr>
            <a:r>
              <a:rPr b="1" lang="en"/>
              <a:t>2. Continuous Learning</a:t>
            </a:r>
            <a:endParaRPr b="1"/>
          </a:p>
          <a:p>
            <a:pPr indent="0" lvl="0" marL="0" rtl="0" algn="l">
              <a:spcBef>
                <a:spcPts val="1200"/>
              </a:spcBef>
              <a:spcAft>
                <a:spcPts val="0"/>
              </a:spcAft>
              <a:buClr>
                <a:schemeClr val="dk1"/>
              </a:buClr>
              <a:buSzPts val="1100"/>
              <a:buFont typeface="Arial"/>
              <a:buNone/>
            </a:pPr>
            <a:r>
              <a:rPr b="1" lang="en"/>
              <a:t>3. Customer Feedback</a:t>
            </a:r>
            <a:endParaRPr b="1"/>
          </a:p>
          <a:p>
            <a:pPr indent="0" lvl="0" marL="0" rtl="0" algn="l">
              <a:spcBef>
                <a:spcPts val="1200"/>
              </a:spcBef>
              <a:spcAft>
                <a:spcPts val="0"/>
              </a:spcAft>
              <a:buClr>
                <a:schemeClr val="dk1"/>
              </a:buClr>
              <a:buSzPts val="1100"/>
              <a:buFont typeface="Arial"/>
              <a:buNone/>
            </a:pPr>
            <a:r>
              <a:rPr b="1" lang="en"/>
              <a:t>4. Data-Driven Decisions</a:t>
            </a:r>
            <a:endParaRPr b="1"/>
          </a:p>
          <a:p>
            <a:pPr indent="0" lvl="0" marL="0" rtl="0" algn="l">
              <a:spcBef>
                <a:spcPts val="1200"/>
              </a:spcBef>
              <a:spcAft>
                <a:spcPts val="0"/>
              </a:spcAft>
              <a:buClr>
                <a:schemeClr val="dk1"/>
              </a:buClr>
              <a:buSzPts val="1100"/>
              <a:buFont typeface="Arial"/>
              <a:buNone/>
            </a:pPr>
            <a:r>
              <a:rPr b="1" lang="en"/>
              <a:t>5. Agility and Flexibility</a:t>
            </a:r>
            <a:endParaRPr b="1"/>
          </a:p>
          <a:p>
            <a:pPr indent="0" lvl="0" marL="0" rtl="0" algn="l">
              <a:spcBef>
                <a:spcPts val="1200"/>
              </a:spcBef>
              <a:spcAft>
                <a:spcPts val="1200"/>
              </a:spcAft>
              <a:buNone/>
            </a:pPr>
            <a:r>
              <a:t/>
            </a:r>
            <a:endParaRPr/>
          </a:p>
        </p:txBody>
      </p:sp>
      <p:pic>
        <p:nvPicPr>
          <p:cNvPr id="419" name="Google Shape;419;p71"/>
          <p:cNvPicPr preferRelativeResize="0"/>
          <p:nvPr/>
        </p:nvPicPr>
        <p:blipFill>
          <a:blip r:embed="rId3">
            <a:alphaModFix/>
          </a:blip>
          <a:stretch>
            <a:fillRect/>
          </a:stretch>
        </p:blipFill>
        <p:spPr>
          <a:xfrm>
            <a:off x="4442350" y="1586747"/>
            <a:ext cx="4234226" cy="2378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8"/>
          <p:cNvSpPr txBox="1"/>
          <p:nvPr>
            <p:ph type="title"/>
          </p:nvPr>
        </p:nvSpPr>
        <p:spPr>
          <a:xfrm>
            <a:off x="311700" y="1367950"/>
            <a:ext cx="8520600" cy="212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8600">
                <a:solidFill>
                  <a:schemeClr val="lt1"/>
                </a:solidFill>
                <a:highlight>
                  <a:schemeClr val="lt2"/>
                </a:highlight>
              </a:rPr>
              <a:t>My Goal Is To Ensure You Don’t Become a Part of This Statistic</a:t>
            </a:r>
            <a:endParaRPr sz="8600">
              <a:solidFill>
                <a:schemeClr val="lt1"/>
              </a:solidFill>
              <a:highlight>
                <a:schemeClr val="lt2"/>
              </a:highlight>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7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Key Takeaways</a:t>
            </a:r>
            <a:endParaRPr/>
          </a:p>
        </p:txBody>
      </p:sp>
      <p:sp>
        <p:nvSpPr>
          <p:cNvPr id="425" name="Google Shape;425;p7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1500"/>
              </a:spcBef>
              <a:spcAft>
                <a:spcPts val="1500"/>
              </a:spcAft>
              <a:buNone/>
            </a:pPr>
            <a:r>
              <a:t/>
            </a:r>
            <a:endParaRPr/>
          </a:p>
        </p:txBody>
      </p:sp>
      <p:pic>
        <p:nvPicPr>
          <p:cNvPr id="426" name="Google Shape;426;p72"/>
          <p:cNvPicPr preferRelativeResize="0"/>
          <p:nvPr/>
        </p:nvPicPr>
        <p:blipFill>
          <a:blip r:embed="rId3">
            <a:alphaModFix/>
          </a:blip>
          <a:stretch>
            <a:fillRect/>
          </a:stretch>
        </p:blipFill>
        <p:spPr>
          <a:xfrm>
            <a:off x="689650" y="1385552"/>
            <a:ext cx="3581775" cy="3033325"/>
          </a:xfrm>
          <a:prstGeom prst="rect">
            <a:avLst/>
          </a:prstGeom>
          <a:noFill/>
          <a:ln>
            <a:noFill/>
          </a:ln>
        </p:spPr>
      </p:pic>
      <p:pic>
        <p:nvPicPr>
          <p:cNvPr id="427" name="Google Shape;427;p72"/>
          <p:cNvPicPr preferRelativeResize="0"/>
          <p:nvPr/>
        </p:nvPicPr>
        <p:blipFill>
          <a:blip r:embed="rId4">
            <a:alphaModFix/>
          </a:blip>
          <a:stretch>
            <a:fillRect/>
          </a:stretch>
        </p:blipFill>
        <p:spPr>
          <a:xfrm>
            <a:off x="5591750" y="1789375"/>
            <a:ext cx="2857500" cy="1905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7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Questions</a:t>
            </a:r>
            <a:endParaRPr/>
          </a:p>
        </p:txBody>
      </p:sp>
      <p:pic>
        <p:nvPicPr>
          <p:cNvPr id="433" name="Google Shape;433;p73"/>
          <p:cNvPicPr preferRelativeResize="0"/>
          <p:nvPr/>
        </p:nvPicPr>
        <p:blipFill>
          <a:blip r:embed="rId3">
            <a:alphaModFix/>
          </a:blip>
          <a:stretch>
            <a:fillRect/>
          </a:stretch>
        </p:blipFill>
        <p:spPr>
          <a:xfrm>
            <a:off x="2286000" y="1437100"/>
            <a:ext cx="4572000" cy="25717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7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Connect With Me!</a:t>
            </a:r>
            <a:endParaRPr/>
          </a:p>
        </p:txBody>
      </p:sp>
      <p:pic>
        <p:nvPicPr>
          <p:cNvPr id="439" name="Google Shape;439;p74"/>
          <p:cNvPicPr preferRelativeResize="0"/>
          <p:nvPr/>
        </p:nvPicPr>
        <p:blipFill>
          <a:blip r:embed="rId3">
            <a:alphaModFix/>
          </a:blip>
          <a:stretch>
            <a:fillRect/>
          </a:stretch>
        </p:blipFill>
        <p:spPr>
          <a:xfrm>
            <a:off x="5289000" y="1147225"/>
            <a:ext cx="3543300" cy="3429000"/>
          </a:xfrm>
          <a:prstGeom prst="rect">
            <a:avLst/>
          </a:prstGeom>
          <a:noFill/>
          <a:ln>
            <a:noFill/>
          </a:ln>
        </p:spPr>
      </p:pic>
      <p:sp>
        <p:nvSpPr>
          <p:cNvPr id="440" name="Google Shape;440;p74"/>
          <p:cNvSpPr txBox="1"/>
          <p:nvPr/>
        </p:nvSpPr>
        <p:spPr>
          <a:xfrm>
            <a:off x="170875" y="2263950"/>
            <a:ext cx="4979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highlight>
                  <a:schemeClr val="lt2"/>
                </a:highlight>
                <a:latin typeface="Open Sans"/>
                <a:ea typeface="Open Sans"/>
                <a:cs typeface="Open Sans"/>
                <a:sym typeface="Open Sans"/>
              </a:rPr>
              <a:t>https://dot.cards/qlinemedia</a:t>
            </a:r>
            <a:endParaRPr sz="2800">
              <a:solidFill>
                <a:schemeClr val="lt1"/>
              </a:solidFill>
              <a:highlight>
                <a:schemeClr val="lt2"/>
              </a:highlight>
              <a:latin typeface="Open Sans"/>
              <a:ea typeface="Open Sans"/>
              <a:cs typeface="Open Sans"/>
              <a:sym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75"/>
          <p:cNvPicPr preferRelativeResize="0"/>
          <p:nvPr/>
        </p:nvPicPr>
        <p:blipFill>
          <a:blip r:embed="rId3">
            <a:alphaModFix/>
          </a:blip>
          <a:stretch>
            <a:fillRect/>
          </a:stretch>
        </p:blipFill>
        <p:spPr>
          <a:xfrm>
            <a:off x="2351850" y="725150"/>
            <a:ext cx="4572000" cy="381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should you get out of this?</a:t>
            </a:r>
            <a:endParaRPr/>
          </a:p>
        </p:txBody>
      </p:sp>
      <p:sp>
        <p:nvSpPr>
          <p:cNvPr id="101" name="Google Shape;101;p19"/>
          <p:cNvSpPr txBox="1"/>
          <p:nvPr>
            <p:ph idx="4294967295" type="body"/>
          </p:nvPr>
        </p:nvSpPr>
        <p:spPr>
          <a:xfrm>
            <a:off x="217600" y="1377275"/>
            <a:ext cx="4723200" cy="3695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Learn the framework of creating  budget marketing tactics</a:t>
            </a:r>
            <a:endParaRPr/>
          </a:p>
          <a:p>
            <a:pPr indent="-342900" lvl="0" marL="457200" rtl="0" algn="l">
              <a:spcBef>
                <a:spcPts val="0"/>
              </a:spcBef>
              <a:spcAft>
                <a:spcPts val="0"/>
              </a:spcAft>
              <a:buSzPts val="1800"/>
              <a:buChar char="●"/>
            </a:pPr>
            <a:r>
              <a:rPr lang="en"/>
              <a:t>Understand marketing doesn’t have to take Barbie or Oppenheim dollars to be successful</a:t>
            </a:r>
            <a:endParaRPr/>
          </a:p>
          <a:p>
            <a:pPr indent="-342900" lvl="0" marL="457200" rtl="0" algn="l">
              <a:spcBef>
                <a:spcPts val="0"/>
              </a:spcBef>
              <a:spcAft>
                <a:spcPts val="0"/>
              </a:spcAft>
              <a:buSzPts val="1800"/>
              <a:buChar char="●"/>
            </a:pPr>
            <a:r>
              <a:rPr lang="en"/>
              <a:t>Walk away motivated to start marketing your business with a plan</a:t>
            </a:r>
            <a:endParaRPr/>
          </a:p>
          <a:p>
            <a:pPr indent="-342900" lvl="0" marL="457200" rtl="0" algn="l">
              <a:spcBef>
                <a:spcPts val="0"/>
              </a:spcBef>
              <a:spcAft>
                <a:spcPts val="0"/>
              </a:spcAft>
              <a:buSzPts val="1800"/>
              <a:buChar char="●"/>
            </a:pPr>
            <a:r>
              <a:rPr lang="en"/>
              <a:t>Make “just keep swimming” your mantra.</a:t>
            </a:r>
            <a:endParaRPr/>
          </a:p>
        </p:txBody>
      </p:sp>
      <p:pic>
        <p:nvPicPr>
          <p:cNvPr id="102" name="Google Shape;102;p19"/>
          <p:cNvPicPr preferRelativeResize="0"/>
          <p:nvPr/>
        </p:nvPicPr>
        <p:blipFill>
          <a:blip r:embed="rId3">
            <a:alphaModFix/>
          </a:blip>
          <a:stretch>
            <a:fillRect/>
          </a:stretch>
        </p:blipFill>
        <p:spPr>
          <a:xfrm>
            <a:off x="4940800" y="1792600"/>
            <a:ext cx="3804300" cy="21151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Setting Goals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1"/>
          <p:cNvPicPr preferRelativeResize="0"/>
          <p:nvPr/>
        </p:nvPicPr>
        <p:blipFill>
          <a:blip r:embed="rId3">
            <a:alphaModFix/>
          </a:blip>
          <a:stretch>
            <a:fillRect/>
          </a:stretch>
        </p:blipFill>
        <p:spPr>
          <a:xfrm>
            <a:off x="1544700" y="563200"/>
            <a:ext cx="5899725" cy="4424799"/>
          </a:xfrm>
          <a:prstGeom prst="rect">
            <a:avLst/>
          </a:prstGeom>
          <a:noFill/>
          <a:ln>
            <a:noFill/>
          </a:ln>
        </p:spPr>
      </p:pic>
      <p:sp>
        <p:nvSpPr>
          <p:cNvPr id="113" name="Google Shape;113;p2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Setting SMART Goals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F2E2E"/>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1F98C17815C5428B21BC636437550F" ma:contentTypeVersion="18" ma:contentTypeDescription="Create a new document." ma:contentTypeScope="" ma:versionID="2cbdc651d5f52b51a2fa080d96765f86">
  <xsd:schema xmlns:xsd="http://www.w3.org/2001/XMLSchema" xmlns:xs="http://www.w3.org/2001/XMLSchema" xmlns:p="http://schemas.microsoft.com/office/2006/metadata/properties" xmlns:ns2="e117894c-4616-4ce4-91ad-6654e8fc6448" xmlns:ns3="e60476b2-f12b-41b8-8a71-18fbdb58b03c" targetNamespace="http://schemas.microsoft.com/office/2006/metadata/properties" ma:root="true" ma:fieldsID="2105b06981e229f0a405e91f5ed5febb" ns2:_="" ns3:_="">
    <xsd:import namespace="e117894c-4616-4ce4-91ad-6654e8fc6448"/>
    <xsd:import namespace="e60476b2-f12b-41b8-8a71-18fbdb58b0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7894c-4616-4ce4-91ad-6654e8fc64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e30247-3e52-4c07-870c-e37deb5cf7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0476b2-f12b-41b8-8a71-18fbdb58b03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474a6b4-7401-4367-9bab-4093dd366921}" ma:internalName="TaxCatchAll" ma:showField="CatchAllData" ma:web="e60476b2-f12b-41b8-8a71-18fbdb58b0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47237D-8FBC-4B8D-A6EF-4BA6AA5F9475}"/>
</file>

<file path=customXml/itemProps2.xml><?xml version="1.0" encoding="utf-8"?>
<ds:datastoreItem xmlns:ds="http://schemas.openxmlformats.org/officeDocument/2006/customXml" ds:itemID="{FA3B0192-5279-46CD-BDC7-9A62AE414219}"/>
</file>